
<file path=[Content_Types].xml><?xml version="1.0" encoding="utf-8"?>
<Types xmlns="http://schemas.openxmlformats.org/package/2006/content-types">
  <Default Extension="png" ContentType="image/png"/>
  <Default Extension="jpg&amp;ehk=cTjdi6qCo0NeXUqiwuhYAg&amp;r=0&amp;pid=OfficeInsert" ContentType="image/j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960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8D2B4-48DF-4202-BE53-7348E9956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3A7739-5A04-4146-9C80-9ED6B5B70C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2B4C0A-A243-4A55-A77D-7F36A4E9BE98}"/>
              </a:ext>
            </a:extLst>
          </p:cNvPr>
          <p:cNvSpPr>
            <a:spLocks noGrp="1"/>
          </p:cNvSpPr>
          <p:nvPr>
            <p:ph type="dt" sz="half" idx="10"/>
          </p:nvPr>
        </p:nvSpPr>
        <p:spPr/>
        <p:txBody>
          <a:bodyPr/>
          <a:lstStyle/>
          <a:p>
            <a:fld id="{6ADA0B3B-28DA-476E-A1E2-80B4BB8A80C2}" type="datetimeFigureOut">
              <a:rPr lang="en-US" smtClean="0"/>
              <a:t>10/10/2017</a:t>
            </a:fld>
            <a:endParaRPr lang="en-US"/>
          </a:p>
        </p:txBody>
      </p:sp>
      <p:sp>
        <p:nvSpPr>
          <p:cNvPr id="5" name="Footer Placeholder 4">
            <a:extLst>
              <a:ext uri="{FF2B5EF4-FFF2-40B4-BE49-F238E27FC236}">
                <a16:creationId xmlns:a16="http://schemas.microsoft.com/office/drawing/2014/main" id="{92813CD0-FC2D-4EEF-BB15-62E5DA4504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F223E4-914F-43DF-8076-61472ECE310C}"/>
              </a:ext>
            </a:extLst>
          </p:cNvPr>
          <p:cNvSpPr>
            <a:spLocks noGrp="1"/>
          </p:cNvSpPr>
          <p:nvPr>
            <p:ph type="sldNum" sz="quarter" idx="12"/>
          </p:nvPr>
        </p:nvSpPr>
        <p:spPr/>
        <p:txBody>
          <a:bodyPr/>
          <a:lstStyle/>
          <a:p>
            <a:fld id="{A0B802F5-C81F-4996-BFF6-FE72B0E0702E}" type="slidenum">
              <a:rPr lang="en-US" smtClean="0"/>
              <a:t>‹#›</a:t>
            </a:fld>
            <a:endParaRPr lang="en-US"/>
          </a:p>
        </p:txBody>
      </p:sp>
    </p:spTree>
    <p:extLst>
      <p:ext uri="{BB962C8B-B14F-4D97-AF65-F5344CB8AC3E}">
        <p14:creationId xmlns:p14="http://schemas.microsoft.com/office/powerpoint/2010/main" val="1191159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E0AF4-0220-4765-8123-ABA153B6E5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FBBBE5-65A7-48C0-A3B9-921C1C5B25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9C12A2-8AD5-4784-A0C2-DC35CCC2BDEA}"/>
              </a:ext>
            </a:extLst>
          </p:cNvPr>
          <p:cNvSpPr>
            <a:spLocks noGrp="1"/>
          </p:cNvSpPr>
          <p:nvPr>
            <p:ph type="dt" sz="half" idx="10"/>
          </p:nvPr>
        </p:nvSpPr>
        <p:spPr/>
        <p:txBody>
          <a:bodyPr/>
          <a:lstStyle/>
          <a:p>
            <a:fld id="{6ADA0B3B-28DA-476E-A1E2-80B4BB8A80C2}" type="datetimeFigureOut">
              <a:rPr lang="en-US" smtClean="0"/>
              <a:t>10/10/2017</a:t>
            </a:fld>
            <a:endParaRPr lang="en-US"/>
          </a:p>
        </p:txBody>
      </p:sp>
      <p:sp>
        <p:nvSpPr>
          <p:cNvPr id="5" name="Footer Placeholder 4">
            <a:extLst>
              <a:ext uri="{FF2B5EF4-FFF2-40B4-BE49-F238E27FC236}">
                <a16:creationId xmlns:a16="http://schemas.microsoft.com/office/drawing/2014/main" id="{63D22AE0-57AC-4AC9-8A6F-13A18DAE88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BFDC4A-B463-42FF-8F67-21CEA4E0DCE2}"/>
              </a:ext>
            </a:extLst>
          </p:cNvPr>
          <p:cNvSpPr>
            <a:spLocks noGrp="1"/>
          </p:cNvSpPr>
          <p:nvPr>
            <p:ph type="sldNum" sz="quarter" idx="12"/>
          </p:nvPr>
        </p:nvSpPr>
        <p:spPr/>
        <p:txBody>
          <a:bodyPr/>
          <a:lstStyle/>
          <a:p>
            <a:fld id="{A0B802F5-C81F-4996-BFF6-FE72B0E0702E}" type="slidenum">
              <a:rPr lang="en-US" smtClean="0"/>
              <a:t>‹#›</a:t>
            </a:fld>
            <a:endParaRPr lang="en-US"/>
          </a:p>
        </p:txBody>
      </p:sp>
    </p:spTree>
    <p:extLst>
      <p:ext uri="{BB962C8B-B14F-4D97-AF65-F5344CB8AC3E}">
        <p14:creationId xmlns:p14="http://schemas.microsoft.com/office/powerpoint/2010/main" val="4063138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813AB9-8A9B-47ED-A624-CB7C8CFD37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8813A1-685D-4944-A4E1-A579F7DD602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B66F99-0C3D-46ED-B9EB-93748D794FD1}"/>
              </a:ext>
            </a:extLst>
          </p:cNvPr>
          <p:cNvSpPr>
            <a:spLocks noGrp="1"/>
          </p:cNvSpPr>
          <p:nvPr>
            <p:ph type="dt" sz="half" idx="10"/>
          </p:nvPr>
        </p:nvSpPr>
        <p:spPr/>
        <p:txBody>
          <a:bodyPr/>
          <a:lstStyle/>
          <a:p>
            <a:fld id="{6ADA0B3B-28DA-476E-A1E2-80B4BB8A80C2}" type="datetimeFigureOut">
              <a:rPr lang="en-US" smtClean="0"/>
              <a:t>10/10/2017</a:t>
            </a:fld>
            <a:endParaRPr lang="en-US"/>
          </a:p>
        </p:txBody>
      </p:sp>
      <p:sp>
        <p:nvSpPr>
          <p:cNvPr id="5" name="Footer Placeholder 4">
            <a:extLst>
              <a:ext uri="{FF2B5EF4-FFF2-40B4-BE49-F238E27FC236}">
                <a16:creationId xmlns:a16="http://schemas.microsoft.com/office/drawing/2014/main" id="{B3DF9FA7-F8EE-4F2B-96FB-E1CCF54EF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256BF-714E-4F1D-BFE8-5362BCC8A251}"/>
              </a:ext>
            </a:extLst>
          </p:cNvPr>
          <p:cNvSpPr>
            <a:spLocks noGrp="1"/>
          </p:cNvSpPr>
          <p:nvPr>
            <p:ph type="sldNum" sz="quarter" idx="12"/>
          </p:nvPr>
        </p:nvSpPr>
        <p:spPr/>
        <p:txBody>
          <a:bodyPr/>
          <a:lstStyle/>
          <a:p>
            <a:fld id="{A0B802F5-C81F-4996-BFF6-FE72B0E0702E}" type="slidenum">
              <a:rPr lang="en-US" smtClean="0"/>
              <a:t>‹#›</a:t>
            </a:fld>
            <a:endParaRPr lang="en-US"/>
          </a:p>
        </p:txBody>
      </p:sp>
    </p:spTree>
    <p:extLst>
      <p:ext uri="{BB962C8B-B14F-4D97-AF65-F5344CB8AC3E}">
        <p14:creationId xmlns:p14="http://schemas.microsoft.com/office/powerpoint/2010/main" val="2491795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38989-DF0E-44CD-B02E-9F2A9948B8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FB86DB-D20D-4FA4-AC09-6A91702653C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A0F014-8118-4D15-8B8E-99E5532C58A2}"/>
              </a:ext>
            </a:extLst>
          </p:cNvPr>
          <p:cNvSpPr>
            <a:spLocks noGrp="1"/>
          </p:cNvSpPr>
          <p:nvPr>
            <p:ph type="dt" sz="half" idx="10"/>
          </p:nvPr>
        </p:nvSpPr>
        <p:spPr/>
        <p:txBody>
          <a:bodyPr/>
          <a:lstStyle/>
          <a:p>
            <a:fld id="{6ADA0B3B-28DA-476E-A1E2-80B4BB8A80C2}" type="datetimeFigureOut">
              <a:rPr lang="en-US" smtClean="0"/>
              <a:t>10/10/2017</a:t>
            </a:fld>
            <a:endParaRPr lang="en-US"/>
          </a:p>
        </p:txBody>
      </p:sp>
      <p:sp>
        <p:nvSpPr>
          <p:cNvPr id="5" name="Footer Placeholder 4">
            <a:extLst>
              <a:ext uri="{FF2B5EF4-FFF2-40B4-BE49-F238E27FC236}">
                <a16:creationId xmlns:a16="http://schemas.microsoft.com/office/drawing/2014/main" id="{D49C5991-F0EB-49D8-A837-52717F213E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91312-0227-45F4-AD82-560AA4D9F00F}"/>
              </a:ext>
            </a:extLst>
          </p:cNvPr>
          <p:cNvSpPr>
            <a:spLocks noGrp="1"/>
          </p:cNvSpPr>
          <p:nvPr>
            <p:ph type="sldNum" sz="quarter" idx="12"/>
          </p:nvPr>
        </p:nvSpPr>
        <p:spPr/>
        <p:txBody>
          <a:bodyPr/>
          <a:lstStyle/>
          <a:p>
            <a:fld id="{A0B802F5-C81F-4996-BFF6-FE72B0E0702E}" type="slidenum">
              <a:rPr lang="en-US" smtClean="0"/>
              <a:t>‹#›</a:t>
            </a:fld>
            <a:endParaRPr lang="en-US"/>
          </a:p>
        </p:txBody>
      </p:sp>
    </p:spTree>
    <p:extLst>
      <p:ext uri="{BB962C8B-B14F-4D97-AF65-F5344CB8AC3E}">
        <p14:creationId xmlns:p14="http://schemas.microsoft.com/office/powerpoint/2010/main" val="1083158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1C8E2-2DDF-48C8-92D5-D58C005D6C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FC7BC0-0727-4CE2-B04D-928B1ABF8A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0403EA2-4CF0-4675-BCD1-9836363B33B4}"/>
              </a:ext>
            </a:extLst>
          </p:cNvPr>
          <p:cNvSpPr>
            <a:spLocks noGrp="1"/>
          </p:cNvSpPr>
          <p:nvPr>
            <p:ph type="dt" sz="half" idx="10"/>
          </p:nvPr>
        </p:nvSpPr>
        <p:spPr/>
        <p:txBody>
          <a:bodyPr/>
          <a:lstStyle/>
          <a:p>
            <a:fld id="{6ADA0B3B-28DA-476E-A1E2-80B4BB8A80C2}" type="datetimeFigureOut">
              <a:rPr lang="en-US" smtClean="0"/>
              <a:t>10/10/2017</a:t>
            </a:fld>
            <a:endParaRPr lang="en-US"/>
          </a:p>
        </p:txBody>
      </p:sp>
      <p:sp>
        <p:nvSpPr>
          <p:cNvPr id="5" name="Footer Placeholder 4">
            <a:extLst>
              <a:ext uri="{FF2B5EF4-FFF2-40B4-BE49-F238E27FC236}">
                <a16:creationId xmlns:a16="http://schemas.microsoft.com/office/drawing/2014/main" id="{BDA99173-01E7-4F43-B46D-2F946C41E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E387E0-2F1C-4C2F-A1FA-64927FE65F9A}"/>
              </a:ext>
            </a:extLst>
          </p:cNvPr>
          <p:cNvSpPr>
            <a:spLocks noGrp="1"/>
          </p:cNvSpPr>
          <p:nvPr>
            <p:ph type="sldNum" sz="quarter" idx="12"/>
          </p:nvPr>
        </p:nvSpPr>
        <p:spPr/>
        <p:txBody>
          <a:bodyPr/>
          <a:lstStyle/>
          <a:p>
            <a:fld id="{A0B802F5-C81F-4996-BFF6-FE72B0E0702E}" type="slidenum">
              <a:rPr lang="en-US" smtClean="0"/>
              <a:t>‹#›</a:t>
            </a:fld>
            <a:endParaRPr lang="en-US"/>
          </a:p>
        </p:txBody>
      </p:sp>
    </p:spTree>
    <p:extLst>
      <p:ext uri="{BB962C8B-B14F-4D97-AF65-F5344CB8AC3E}">
        <p14:creationId xmlns:p14="http://schemas.microsoft.com/office/powerpoint/2010/main" val="3043703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DE92-F0EE-499A-958F-A0734B275D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120119-C769-414F-AFF1-C1ABAA1967E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37F5D7-AB7E-4D9E-8BF4-9AD7E01706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03F75F-4809-4C1A-83E2-BB96AB33B340}"/>
              </a:ext>
            </a:extLst>
          </p:cNvPr>
          <p:cNvSpPr>
            <a:spLocks noGrp="1"/>
          </p:cNvSpPr>
          <p:nvPr>
            <p:ph type="dt" sz="half" idx="10"/>
          </p:nvPr>
        </p:nvSpPr>
        <p:spPr/>
        <p:txBody>
          <a:bodyPr/>
          <a:lstStyle/>
          <a:p>
            <a:fld id="{6ADA0B3B-28DA-476E-A1E2-80B4BB8A80C2}" type="datetimeFigureOut">
              <a:rPr lang="en-US" smtClean="0"/>
              <a:t>10/10/2017</a:t>
            </a:fld>
            <a:endParaRPr lang="en-US"/>
          </a:p>
        </p:txBody>
      </p:sp>
      <p:sp>
        <p:nvSpPr>
          <p:cNvPr id="6" name="Footer Placeholder 5">
            <a:extLst>
              <a:ext uri="{FF2B5EF4-FFF2-40B4-BE49-F238E27FC236}">
                <a16:creationId xmlns:a16="http://schemas.microsoft.com/office/drawing/2014/main" id="{E307851B-554C-434C-BEC7-9A0316A1C6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75C28E-7D37-4A27-B4E5-C2E064E82D57}"/>
              </a:ext>
            </a:extLst>
          </p:cNvPr>
          <p:cNvSpPr>
            <a:spLocks noGrp="1"/>
          </p:cNvSpPr>
          <p:nvPr>
            <p:ph type="sldNum" sz="quarter" idx="12"/>
          </p:nvPr>
        </p:nvSpPr>
        <p:spPr/>
        <p:txBody>
          <a:bodyPr/>
          <a:lstStyle/>
          <a:p>
            <a:fld id="{A0B802F5-C81F-4996-BFF6-FE72B0E0702E}" type="slidenum">
              <a:rPr lang="en-US" smtClean="0"/>
              <a:t>‹#›</a:t>
            </a:fld>
            <a:endParaRPr lang="en-US"/>
          </a:p>
        </p:txBody>
      </p:sp>
    </p:spTree>
    <p:extLst>
      <p:ext uri="{BB962C8B-B14F-4D97-AF65-F5344CB8AC3E}">
        <p14:creationId xmlns:p14="http://schemas.microsoft.com/office/powerpoint/2010/main" val="3429509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DE06E-78FD-4839-9832-906FA6E54E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5D0507-1DEB-4517-9BCB-73026AB40C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4DF09AA-7399-4FEB-9287-DB09EB5A666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DEC16C-3C91-451A-9A89-E060601DCF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361D0C9-BD90-4F2E-B9E0-498954CB67C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4D8E83-29A6-4C40-96D5-40462CF4BB50}"/>
              </a:ext>
            </a:extLst>
          </p:cNvPr>
          <p:cNvSpPr>
            <a:spLocks noGrp="1"/>
          </p:cNvSpPr>
          <p:nvPr>
            <p:ph type="dt" sz="half" idx="10"/>
          </p:nvPr>
        </p:nvSpPr>
        <p:spPr/>
        <p:txBody>
          <a:bodyPr/>
          <a:lstStyle/>
          <a:p>
            <a:fld id="{6ADA0B3B-28DA-476E-A1E2-80B4BB8A80C2}" type="datetimeFigureOut">
              <a:rPr lang="en-US" smtClean="0"/>
              <a:t>10/10/2017</a:t>
            </a:fld>
            <a:endParaRPr lang="en-US"/>
          </a:p>
        </p:txBody>
      </p:sp>
      <p:sp>
        <p:nvSpPr>
          <p:cNvPr id="8" name="Footer Placeholder 7">
            <a:extLst>
              <a:ext uri="{FF2B5EF4-FFF2-40B4-BE49-F238E27FC236}">
                <a16:creationId xmlns:a16="http://schemas.microsoft.com/office/drawing/2014/main" id="{4B564029-3643-4CB2-9FE7-56D1EAF4C9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80997D-A468-425C-AEC8-77D06A7A1C69}"/>
              </a:ext>
            </a:extLst>
          </p:cNvPr>
          <p:cNvSpPr>
            <a:spLocks noGrp="1"/>
          </p:cNvSpPr>
          <p:nvPr>
            <p:ph type="sldNum" sz="quarter" idx="12"/>
          </p:nvPr>
        </p:nvSpPr>
        <p:spPr/>
        <p:txBody>
          <a:bodyPr/>
          <a:lstStyle/>
          <a:p>
            <a:fld id="{A0B802F5-C81F-4996-BFF6-FE72B0E0702E}" type="slidenum">
              <a:rPr lang="en-US" smtClean="0"/>
              <a:t>‹#›</a:t>
            </a:fld>
            <a:endParaRPr lang="en-US"/>
          </a:p>
        </p:txBody>
      </p:sp>
    </p:spTree>
    <p:extLst>
      <p:ext uri="{BB962C8B-B14F-4D97-AF65-F5344CB8AC3E}">
        <p14:creationId xmlns:p14="http://schemas.microsoft.com/office/powerpoint/2010/main" val="3151996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3D147-61C3-4005-8B2F-88D1B41FC6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409347-D3CC-42D8-863C-C49507323B38}"/>
              </a:ext>
            </a:extLst>
          </p:cNvPr>
          <p:cNvSpPr>
            <a:spLocks noGrp="1"/>
          </p:cNvSpPr>
          <p:nvPr>
            <p:ph type="dt" sz="half" idx="10"/>
          </p:nvPr>
        </p:nvSpPr>
        <p:spPr/>
        <p:txBody>
          <a:bodyPr/>
          <a:lstStyle/>
          <a:p>
            <a:fld id="{6ADA0B3B-28DA-476E-A1E2-80B4BB8A80C2}" type="datetimeFigureOut">
              <a:rPr lang="en-US" smtClean="0"/>
              <a:t>10/10/2017</a:t>
            </a:fld>
            <a:endParaRPr lang="en-US"/>
          </a:p>
        </p:txBody>
      </p:sp>
      <p:sp>
        <p:nvSpPr>
          <p:cNvPr id="4" name="Footer Placeholder 3">
            <a:extLst>
              <a:ext uri="{FF2B5EF4-FFF2-40B4-BE49-F238E27FC236}">
                <a16:creationId xmlns:a16="http://schemas.microsoft.com/office/drawing/2014/main" id="{E5980466-E756-4CB9-BB70-ABA3B16357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3675DF-572B-40BE-8506-99602DB65F28}"/>
              </a:ext>
            </a:extLst>
          </p:cNvPr>
          <p:cNvSpPr>
            <a:spLocks noGrp="1"/>
          </p:cNvSpPr>
          <p:nvPr>
            <p:ph type="sldNum" sz="quarter" idx="12"/>
          </p:nvPr>
        </p:nvSpPr>
        <p:spPr/>
        <p:txBody>
          <a:bodyPr/>
          <a:lstStyle/>
          <a:p>
            <a:fld id="{A0B802F5-C81F-4996-BFF6-FE72B0E0702E}" type="slidenum">
              <a:rPr lang="en-US" smtClean="0"/>
              <a:t>‹#›</a:t>
            </a:fld>
            <a:endParaRPr lang="en-US"/>
          </a:p>
        </p:txBody>
      </p:sp>
    </p:spTree>
    <p:extLst>
      <p:ext uri="{BB962C8B-B14F-4D97-AF65-F5344CB8AC3E}">
        <p14:creationId xmlns:p14="http://schemas.microsoft.com/office/powerpoint/2010/main" val="3523672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C1294B-A578-427F-9FC6-C071A2FAA49C}"/>
              </a:ext>
            </a:extLst>
          </p:cNvPr>
          <p:cNvSpPr>
            <a:spLocks noGrp="1"/>
          </p:cNvSpPr>
          <p:nvPr>
            <p:ph type="dt" sz="half" idx="10"/>
          </p:nvPr>
        </p:nvSpPr>
        <p:spPr/>
        <p:txBody>
          <a:bodyPr/>
          <a:lstStyle/>
          <a:p>
            <a:fld id="{6ADA0B3B-28DA-476E-A1E2-80B4BB8A80C2}" type="datetimeFigureOut">
              <a:rPr lang="en-US" smtClean="0"/>
              <a:t>10/10/2017</a:t>
            </a:fld>
            <a:endParaRPr lang="en-US"/>
          </a:p>
        </p:txBody>
      </p:sp>
      <p:sp>
        <p:nvSpPr>
          <p:cNvPr id="3" name="Footer Placeholder 2">
            <a:extLst>
              <a:ext uri="{FF2B5EF4-FFF2-40B4-BE49-F238E27FC236}">
                <a16:creationId xmlns:a16="http://schemas.microsoft.com/office/drawing/2014/main" id="{2CA09BC4-67BF-425A-9464-FDB07BB40B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2E662B-0615-4193-925B-062BBADC2661}"/>
              </a:ext>
            </a:extLst>
          </p:cNvPr>
          <p:cNvSpPr>
            <a:spLocks noGrp="1"/>
          </p:cNvSpPr>
          <p:nvPr>
            <p:ph type="sldNum" sz="quarter" idx="12"/>
          </p:nvPr>
        </p:nvSpPr>
        <p:spPr/>
        <p:txBody>
          <a:bodyPr/>
          <a:lstStyle/>
          <a:p>
            <a:fld id="{A0B802F5-C81F-4996-BFF6-FE72B0E0702E}" type="slidenum">
              <a:rPr lang="en-US" smtClean="0"/>
              <a:t>‹#›</a:t>
            </a:fld>
            <a:endParaRPr lang="en-US"/>
          </a:p>
        </p:txBody>
      </p:sp>
    </p:spTree>
    <p:extLst>
      <p:ext uri="{BB962C8B-B14F-4D97-AF65-F5344CB8AC3E}">
        <p14:creationId xmlns:p14="http://schemas.microsoft.com/office/powerpoint/2010/main" val="2555220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8FA2C-A7EE-48E9-8E95-F38D81A87A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C88CD8-97F6-4E4D-A63F-EA2113537D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BA2AEE-D0B7-49FB-B4C1-DF0CA76D80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641FAD-C376-4CC7-818E-C06BEF914F00}"/>
              </a:ext>
            </a:extLst>
          </p:cNvPr>
          <p:cNvSpPr>
            <a:spLocks noGrp="1"/>
          </p:cNvSpPr>
          <p:nvPr>
            <p:ph type="dt" sz="half" idx="10"/>
          </p:nvPr>
        </p:nvSpPr>
        <p:spPr/>
        <p:txBody>
          <a:bodyPr/>
          <a:lstStyle/>
          <a:p>
            <a:fld id="{6ADA0B3B-28DA-476E-A1E2-80B4BB8A80C2}" type="datetimeFigureOut">
              <a:rPr lang="en-US" smtClean="0"/>
              <a:t>10/10/2017</a:t>
            </a:fld>
            <a:endParaRPr lang="en-US"/>
          </a:p>
        </p:txBody>
      </p:sp>
      <p:sp>
        <p:nvSpPr>
          <p:cNvPr id="6" name="Footer Placeholder 5">
            <a:extLst>
              <a:ext uri="{FF2B5EF4-FFF2-40B4-BE49-F238E27FC236}">
                <a16:creationId xmlns:a16="http://schemas.microsoft.com/office/drawing/2014/main" id="{BCE3DBED-15F7-4DB5-AF78-48246768BC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AE6117-19BD-4E4C-85B7-936A5A436EEC}"/>
              </a:ext>
            </a:extLst>
          </p:cNvPr>
          <p:cNvSpPr>
            <a:spLocks noGrp="1"/>
          </p:cNvSpPr>
          <p:nvPr>
            <p:ph type="sldNum" sz="quarter" idx="12"/>
          </p:nvPr>
        </p:nvSpPr>
        <p:spPr/>
        <p:txBody>
          <a:bodyPr/>
          <a:lstStyle/>
          <a:p>
            <a:fld id="{A0B802F5-C81F-4996-BFF6-FE72B0E0702E}" type="slidenum">
              <a:rPr lang="en-US" smtClean="0"/>
              <a:t>‹#›</a:t>
            </a:fld>
            <a:endParaRPr lang="en-US"/>
          </a:p>
        </p:txBody>
      </p:sp>
    </p:spTree>
    <p:extLst>
      <p:ext uri="{BB962C8B-B14F-4D97-AF65-F5344CB8AC3E}">
        <p14:creationId xmlns:p14="http://schemas.microsoft.com/office/powerpoint/2010/main" val="3906793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78934-42AD-458E-AE2D-C7BF7A6C5E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5E49EB-5AE4-4142-A5C9-41C2B536E7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0A202F-7168-47F3-9371-995966252C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D09291-B62D-40EB-8326-FACECF71EDF5}"/>
              </a:ext>
            </a:extLst>
          </p:cNvPr>
          <p:cNvSpPr>
            <a:spLocks noGrp="1"/>
          </p:cNvSpPr>
          <p:nvPr>
            <p:ph type="dt" sz="half" idx="10"/>
          </p:nvPr>
        </p:nvSpPr>
        <p:spPr/>
        <p:txBody>
          <a:bodyPr/>
          <a:lstStyle/>
          <a:p>
            <a:fld id="{6ADA0B3B-28DA-476E-A1E2-80B4BB8A80C2}" type="datetimeFigureOut">
              <a:rPr lang="en-US" smtClean="0"/>
              <a:t>10/10/2017</a:t>
            </a:fld>
            <a:endParaRPr lang="en-US"/>
          </a:p>
        </p:txBody>
      </p:sp>
      <p:sp>
        <p:nvSpPr>
          <p:cNvPr id="6" name="Footer Placeholder 5">
            <a:extLst>
              <a:ext uri="{FF2B5EF4-FFF2-40B4-BE49-F238E27FC236}">
                <a16:creationId xmlns:a16="http://schemas.microsoft.com/office/drawing/2014/main" id="{0F1A485E-F5D0-418C-934B-07E71F8B01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9BEAD8-F654-4BF6-B609-CAE9D2206DED}"/>
              </a:ext>
            </a:extLst>
          </p:cNvPr>
          <p:cNvSpPr>
            <a:spLocks noGrp="1"/>
          </p:cNvSpPr>
          <p:nvPr>
            <p:ph type="sldNum" sz="quarter" idx="12"/>
          </p:nvPr>
        </p:nvSpPr>
        <p:spPr/>
        <p:txBody>
          <a:bodyPr/>
          <a:lstStyle/>
          <a:p>
            <a:fld id="{A0B802F5-C81F-4996-BFF6-FE72B0E0702E}" type="slidenum">
              <a:rPr lang="en-US" smtClean="0"/>
              <a:t>‹#›</a:t>
            </a:fld>
            <a:endParaRPr lang="en-US"/>
          </a:p>
        </p:txBody>
      </p:sp>
    </p:spTree>
    <p:extLst>
      <p:ext uri="{BB962C8B-B14F-4D97-AF65-F5344CB8AC3E}">
        <p14:creationId xmlns:p14="http://schemas.microsoft.com/office/powerpoint/2010/main" val="40850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57AF48-5AF6-4FF5-B089-12F3EA9B8A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C68CF5-6786-45A4-B21F-AC20AAF77F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605DC-B2E4-4371-8359-147770FE5D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A0B3B-28DA-476E-A1E2-80B4BB8A80C2}" type="datetimeFigureOut">
              <a:rPr lang="en-US" smtClean="0"/>
              <a:t>10/10/2017</a:t>
            </a:fld>
            <a:endParaRPr lang="en-US"/>
          </a:p>
        </p:txBody>
      </p:sp>
      <p:sp>
        <p:nvSpPr>
          <p:cNvPr id="5" name="Footer Placeholder 4">
            <a:extLst>
              <a:ext uri="{FF2B5EF4-FFF2-40B4-BE49-F238E27FC236}">
                <a16:creationId xmlns:a16="http://schemas.microsoft.com/office/drawing/2014/main" id="{4260249A-98E9-4BE0-9C4B-8F80223AAA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9F94E6-F6E1-4110-B676-C76CD510A0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802F5-C81F-4996-BFF6-FE72B0E0702E}" type="slidenum">
              <a:rPr lang="en-US" smtClean="0"/>
              <a:t>‹#›</a:t>
            </a:fld>
            <a:endParaRPr lang="en-US"/>
          </a:p>
        </p:txBody>
      </p:sp>
    </p:spTree>
    <p:extLst>
      <p:ext uri="{BB962C8B-B14F-4D97-AF65-F5344CB8AC3E}">
        <p14:creationId xmlns:p14="http://schemas.microsoft.com/office/powerpoint/2010/main" val="1857252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amp;ehk=cTjdi6qCo0NeXUqiwuhYAg&amp;r=0&amp;pid=OfficeInsert"/><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em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em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CF29CD-38B8-4924-BA11-6D60517487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drawing of a face&#10;&#10;Description generated with high confidence">
            <a:extLst>
              <a:ext uri="{FF2B5EF4-FFF2-40B4-BE49-F238E27FC236}">
                <a16:creationId xmlns:a16="http://schemas.microsoft.com/office/drawing/2014/main" id="{CFAD7F44-F557-4276-B359-9499DF567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980" y="745083"/>
            <a:ext cx="10901471" cy="2916143"/>
          </a:xfrm>
          <a:prstGeom prst="rect">
            <a:avLst/>
          </a:prstGeom>
        </p:spPr>
      </p:pic>
      <p:sp>
        <p:nvSpPr>
          <p:cNvPr id="2" name="Title 1">
            <a:extLst>
              <a:ext uri="{FF2B5EF4-FFF2-40B4-BE49-F238E27FC236}">
                <a16:creationId xmlns:a16="http://schemas.microsoft.com/office/drawing/2014/main" id="{6355A045-B88C-4B39-AADB-85B6ED95EB79}"/>
              </a:ext>
            </a:extLst>
          </p:cNvPr>
          <p:cNvSpPr>
            <a:spLocks noGrp="1"/>
          </p:cNvSpPr>
          <p:nvPr>
            <p:ph type="ctrTitle"/>
          </p:nvPr>
        </p:nvSpPr>
        <p:spPr>
          <a:xfrm>
            <a:off x="707011" y="4502330"/>
            <a:ext cx="10765410" cy="1207269"/>
          </a:xfrm>
        </p:spPr>
        <p:txBody>
          <a:bodyPr>
            <a:normAutofit/>
          </a:bodyPr>
          <a:lstStyle/>
          <a:p>
            <a:r>
              <a:rPr lang="en-US" sz="3800" b="1">
                <a:solidFill>
                  <a:schemeClr val="bg1"/>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Mastery Connect </a:t>
            </a:r>
            <a:br>
              <a:rPr lang="en-US" sz="3800" b="1">
                <a:solidFill>
                  <a:schemeClr val="bg1"/>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3800" b="1">
                <a:solidFill>
                  <a:schemeClr val="bg1"/>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Parent Guide</a:t>
            </a:r>
          </a:p>
        </p:txBody>
      </p:sp>
      <p:sp>
        <p:nvSpPr>
          <p:cNvPr id="3" name="Subtitle 2">
            <a:extLst>
              <a:ext uri="{FF2B5EF4-FFF2-40B4-BE49-F238E27FC236}">
                <a16:creationId xmlns:a16="http://schemas.microsoft.com/office/drawing/2014/main" id="{C8262106-D2BD-43EA-98F1-49EE3F7ABBFA}"/>
              </a:ext>
            </a:extLst>
          </p:cNvPr>
          <p:cNvSpPr>
            <a:spLocks noGrp="1"/>
          </p:cNvSpPr>
          <p:nvPr>
            <p:ph type="subTitle" idx="1"/>
          </p:nvPr>
        </p:nvSpPr>
        <p:spPr>
          <a:xfrm>
            <a:off x="1376313" y="5665510"/>
            <a:ext cx="9426806" cy="719122"/>
          </a:xfrm>
        </p:spPr>
        <p:txBody>
          <a:bodyPr>
            <a:normAutofit/>
          </a:bodyPr>
          <a:lstStyle/>
          <a:p>
            <a:r>
              <a:rPr lang="en-US">
                <a:solidFill>
                  <a:schemeClr val="bg2"/>
                </a:solidFill>
              </a:rPr>
              <a:t>Hortonville Middle School | Greenville Middle School | Fox West Academy</a:t>
            </a:r>
          </a:p>
        </p:txBody>
      </p:sp>
    </p:spTree>
    <p:extLst>
      <p:ext uri="{BB962C8B-B14F-4D97-AF65-F5344CB8AC3E}">
        <p14:creationId xmlns:p14="http://schemas.microsoft.com/office/powerpoint/2010/main" val="1916746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E81B63-1644-46D6-BAF1-0A1463815B1D}"/>
              </a:ext>
            </a:extLst>
          </p:cNvPr>
          <p:cNvPicPr/>
          <p:nvPr/>
        </p:nvPicPr>
        <p:blipFill rotWithShape="1">
          <a:blip r:embed="rId2"/>
          <a:srcRect l="56086" r="6934"/>
          <a:stretch/>
        </p:blipFill>
        <p:spPr bwMode="auto">
          <a:xfrm>
            <a:off x="3447097" y="631507"/>
            <a:ext cx="8211503" cy="5874068"/>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F09B5818-FCE9-4394-BFB3-77E44AB28C33}"/>
              </a:ext>
            </a:extLst>
          </p:cNvPr>
          <p:cNvSpPr/>
          <p:nvPr/>
        </p:nvSpPr>
        <p:spPr>
          <a:xfrm>
            <a:off x="5715000" y="1076325"/>
            <a:ext cx="523875" cy="104775"/>
          </a:xfrm>
          <a:prstGeom prst="rect">
            <a:avLst/>
          </a:prstGeom>
          <a:solidFill>
            <a:srgbClr val="5E9609"/>
          </a:solidFill>
          <a:ln>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0A69D8D-491B-46C2-8C9F-40A00E263AA0}"/>
              </a:ext>
            </a:extLst>
          </p:cNvPr>
          <p:cNvSpPr/>
          <p:nvPr/>
        </p:nvSpPr>
        <p:spPr>
          <a:xfrm>
            <a:off x="9378351" y="1076324"/>
            <a:ext cx="523875" cy="104775"/>
          </a:xfrm>
          <a:prstGeom prst="rect">
            <a:avLst/>
          </a:prstGeom>
          <a:solidFill>
            <a:srgbClr val="5E9609"/>
          </a:solidFill>
          <a:ln>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Brace 6">
            <a:extLst>
              <a:ext uri="{FF2B5EF4-FFF2-40B4-BE49-F238E27FC236}">
                <a16:creationId xmlns:a16="http://schemas.microsoft.com/office/drawing/2014/main" id="{58A387C0-09A5-45BE-9B2B-8B20E33D88E5}"/>
              </a:ext>
            </a:extLst>
          </p:cNvPr>
          <p:cNvSpPr/>
          <p:nvPr/>
        </p:nvSpPr>
        <p:spPr>
          <a:xfrm>
            <a:off x="4986068" y="1673524"/>
            <a:ext cx="336430" cy="3899139"/>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1B097A88-0B6E-4D3E-A9E3-C40571805BEC}"/>
              </a:ext>
            </a:extLst>
          </p:cNvPr>
          <p:cNvSpPr txBox="1"/>
          <p:nvPr/>
        </p:nvSpPr>
        <p:spPr>
          <a:xfrm>
            <a:off x="460531" y="3115261"/>
            <a:ext cx="4344459" cy="1015663"/>
          </a:xfrm>
          <a:prstGeom prst="rect">
            <a:avLst/>
          </a:prstGeom>
          <a:noFill/>
        </p:spPr>
        <p:txBody>
          <a:bodyPr wrap="none" rtlCol="0">
            <a:spAutoFit/>
          </a:bodyPr>
          <a:lstStyle/>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When you login to Mastery Connect,</a:t>
            </a:r>
          </a:p>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you will see all of the current classes</a:t>
            </a:r>
          </a:p>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your son or daughter is enrolled in.</a:t>
            </a:r>
            <a:endParaRPr lang="en-US" sz="2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0" name="Picture 9" descr="A drawing of a face&#10;&#10;Description generated with high confidence">
            <a:extLst>
              <a:ext uri="{FF2B5EF4-FFF2-40B4-BE49-F238E27FC236}">
                <a16:creationId xmlns:a16="http://schemas.microsoft.com/office/drawing/2014/main" id="{9244EA9B-F78E-43A3-AA8E-5D6CF023101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66462" y="727193"/>
            <a:ext cx="2618479" cy="698261"/>
          </a:xfrm>
          <a:prstGeom prst="rect">
            <a:avLst/>
          </a:prstGeom>
        </p:spPr>
      </p:pic>
      <p:pic>
        <p:nvPicPr>
          <p:cNvPr id="12" name="Picture 11" descr="A picture containing object&#10;&#10;Description generated with high confidence">
            <a:extLst>
              <a:ext uri="{FF2B5EF4-FFF2-40B4-BE49-F238E27FC236}">
                <a16:creationId xmlns:a16="http://schemas.microsoft.com/office/drawing/2014/main" id="{7E83B8A5-13CF-4759-8D82-55B96147B0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531" y="5820731"/>
            <a:ext cx="712661" cy="702180"/>
          </a:xfrm>
          <a:prstGeom prst="rect">
            <a:avLst/>
          </a:prstGeom>
        </p:spPr>
      </p:pic>
      <p:pic>
        <p:nvPicPr>
          <p:cNvPr id="14" name="Picture 13" descr="A close up of a sign&#10;&#10;Description generated with high confidence">
            <a:extLst>
              <a:ext uri="{FF2B5EF4-FFF2-40B4-BE49-F238E27FC236}">
                <a16:creationId xmlns:a16="http://schemas.microsoft.com/office/drawing/2014/main" id="{A73AB74F-88C2-4C60-87A5-338369ADCC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5014" y="5820731"/>
            <a:ext cx="685896" cy="724001"/>
          </a:xfrm>
          <a:prstGeom prst="rect">
            <a:avLst/>
          </a:prstGeom>
        </p:spPr>
      </p:pic>
      <p:pic>
        <p:nvPicPr>
          <p:cNvPr id="16" name="Picture 15">
            <a:extLst>
              <a:ext uri="{FF2B5EF4-FFF2-40B4-BE49-F238E27FC236}">
                <a16:creationId xmlns:a16="http://schemas.microsoft.com/office/drawing/2014/main" id="{0E41D32E-DD58-40B5-A491-418D595FB9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4001" y="5850023"/>
            <a:ext cx="1064619" cy="694709"/>
          </a:xfrm>
          <a:prstGeom prst="rect">
            <a:avLst/>
          </a:prstGeom>
        </p:spPr>
      </p:pic>
    </p:spTree>
    <p:extLst>
      <p:ext uri="{BB962C8B-B14F-4D97-AF65-F5344CB8AC3E}">
        <p14:creationId xmlns:p14="http://schemas.microsoft.com/office/powerpoint/2010/main" val="1194210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96FA2C-366B-4847-A950-8D579026CC82}"/>
              </a:ext>
            </a:extLst>
          </p:cNvPr>
          <p:cNvPicPr/>
          <p:nvPr/>
        </p:nvPicPr>
        <p:blipFill rotWithShape="1">
          <a:blip r:embed="rId2"/>
          <a:srcRect l="56086" r="6934"/>
          <a:stretch/>
        </p:blipFill>
        <p:spPr bwMode="auto">
          <a:xfrm>
            <a:off x="459662" y="574276"/>
            <a:ext cx="8211503" cy="5874068"/>
          </a:xfrm>
          <a:prstGeom prst="rect">
            <a:avLst/>
          </a:prstGeom>
          <a:ln>
            <a:noFill/>
          </a:ln>
          <a:extLst>
            <a:ext uri="{53640926-AAD7-44D8-BBD7-CCE9431645EC}">
              <a14:shadowObscured xmlns:a14="http://schemas.microsoft.com/office/drawing/2010/main"/>
            </a:ext>
          </a:extLst>
        </p:spPr>
      </p:pic>
      <p:sp>
        <p:nvSpPr>
          <p:cNvPr id="3" name="Right Brace 2">
            <a:extLst>
              <a:ext uri="{FF2B5EF4-FFF2-40B4-BE49-F238E27FC236}">
                <a16:creationId xmlns:a16="http://schemas.microsoft.com/office/drawing/2014/main" id="{A94F69E0-37D1-436C-93B3-51858C4B8907}"/>
              </a:ext>
            </a:extLst>
          </p:cNvPr>
          <p:cNvSpPr/>
          <p:nvPr/>
        </p:nvSpPr>
        <p:spPr>
          <a:xfrm>
            <a:off x="7168552" y="1570726"/>
            <a:ext cx="371475" cy="4174465"/>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4AA04B3E-7D64-4AF1-823F-A1E5F66E3336}"/>
              </a:ext>
            </a:extLst>
          </p:cNvPr>
          <p:cNvSpPr/>
          <p:nvPr/>
        </p:nvSpPr>
        <p:spPr>
          <a:xfrm>
            <a:off x="5874589" y="1570727"/>
            <a:ext cx="1181819" cy="3881167"/>
          </a:xfrm>
          <a:prstGeom prst="roundRect">
            <a:avLst/>
          </a:prstGeom>
          <a:noFill/>
          <a:ln w="57150">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AA63F30-7DB8-40AF-B4EA-1CD4B6148024}"/>
              </a:ext>
            </a:extLst>
          </p:cNvPr>
          <p:cNvSpPr/>
          <p:nvPr/>
        </p:nvSpPr>
        <p:spPr>
          <a:xfrm>
            <a:off x="2713007" y="1007314"/>
            <a:ext cx="523875" cy="104775"/>
          </a:xfrm>
          <a:prstGeom prst="rect">
            <a:avLst/>
          </a:prstGeom>
          <a:solidFill>
            <a:srgbClr val="5E9609"/>
          </a:solidFill>
          <a:ln>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33E684B-10F0-4A3A-9A1A-64A0F8250EAD}"/>
              </a:ext>
            </a:extLst>
          </p:cNvPr>
          <p:cNvSpPr/>
          <p:nvPr/>
        </p:nvSpPr>
        <p:spPr>
          <a:xfrm>
            <a:off x="6465498" y="1020114"/>
            <a:ext cx="523875" cy="104775"/>
          </a:xfrm>
          <a:prstGeom prst="rect">
            <a:avLst/>
          </a:prstGeom>
          <a:solidFill>
            <a:srgbClr val="5E9609"/>
          </a:solidFill>
          <a:ln>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C488B70-CBB3-45EB-A93E-F31FF7C62FE1}"/>
              </a:ext>
            </a:extLst>
          </p:cNvPr>
          <p:cNvSpPr txBox="1"/>
          <p:nvPr/>
        </p:nvSpPr>
        <p:spPr>
          <a:xfrm>
            <a:off x="7652171" y="1493089"/>
            <a:ext cx="4544834" cy="4708981"/>
          </a:xfrm>
          <a:prstGeom prst="rect">
            <a:avLst/>
          </a:prstGeom>
          <a:noFill/>
        </p:spPr>
        <p:txBody>
          <a:bodyPr wrap="none" rtlCol="0">
            <a:spAutoFit/>
          </a:bodyPr>
          <a:lstStyle/>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On the right side of your parent view,</a:t>
            </a:r>
          </a:p>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you will see a percentage of </a:t>
            </a:r>
          </a:p>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essential standards assessed.  Please</a:t>
            </a:r>
          </a:p>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don’t panic if you see 0% assessed.</a:t>
            </a:r>
          </a:p>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This just means that your child has </a:t>
            </a:r>
          </a:p>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not had a summative assessment yet.</a:t>
            </a:r>
          </a:p>
          <a:p>
            <a:endParaRPr lang="en-US" sz="10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000" i="1" dirty="0">
                <a:solidFill>
                  <a:srgbClr val="0000CC"/>
                </a:solidFill>
                <a:latin typeface="Arial Unicode MS" panose="020B0604020202020204" pitchFamily="34" charset="-128"/>
                <a:ea typeface="Arial Unicode MS" panose="020B0604020202020204" pitchFamily="34" charset="-128"/>
                <a:cs typeface="Arial Unicode MS" panose="020B0604020202020204" pitchFamily="34" charset="-128"/>
              </a:rPr>
              <a:t>Blue = Exceeds</a:t>
            </a:r>
          </a:p>
          <a:p>
            <a:r>
              <a:rPr lang="en-US" sz="2000" i="1" dirty="0">
                <a:solidFill>
                  <a:srgbClr val="5E9609"/>
                </a:solidFill>
                <a:latin typeface="Arial Unicode MS" panose="020B0604020202020204" pitchFamily="34" charset="-128"/>
                <a:ea typeface="Arial Unicode MS" panose="020B0604020202020204" pitchFamily="34" charset="-128"/>
                <a:cs typeface="Arial Unicode MS" panose="020B0604020202020204" pitchFamily="34" charset="-128"/>
              </a:rPr>
              <a:t>Green = Mastery</a:t>
            </a:r>
          </a:p>
          <a:p>
            <a:r>
              <a:rPr lang="en-US" sz="2000" i="1"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Yellow = Near Mastery</a:t>
            </a:r>
          </a:p>
          <a:p>
            <a:r>
              <a:rPr lang="en-US" sz="2000" i="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Red = Not Yet</a:t>
            </a:r>
          </a:p>
          <a:p>
            <a:endParaRPr lang="en-US" sz="8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Don’t panic if your child is at Not Yet, </a:t>
            </a:r>
          </a:p>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but this might be an opportunity to</a:t>
            </a:r>
          </a:p>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connect with your child’s teacher.</a:t>
            </a:r>
          </a:p>
          <a:p>
            <a:endParaRPr lang="en-US" sz="2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8" name="Picture 7" descr="A drawing of a face&#10;&#10;Description generated with high confidence">
            <a:extLst>
              <a:ext uri="{FF2B5EF4-FFF2-40B4-BE49-F238E27FC236}">
                <a16:creationId xmlns:a16="http://schemas.microsoft.com/office/drawing/2014/main" id="{56286971-ADD1-48E0-9195-DC630A5AC60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24845" y="658183"/>
            <a:ext cx="2618479" cy="698261"/>
          </a:xfrm>
          <a:prstGeom prst="rect">
            <a:avLst/>
          </a:prstGeom>
        </p:spPr>
      </p:pic>
    </p:spTree>
    <p:extLst>
      <p:ext uri="{BB962C8B-B14F-4D97-AF65-F5344CB8AC3E}">
        <p14:creationId xmlns:p14="http://schemas.microsoft.com/office/powerpoint/2010/main" val="3318420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950950-C52C-45ED-9F5C-E816612717CC}"/>
              </a:ext>
            </a:extLst>
          </p:cNvPr>
          <p:cNvPicPr/>
          <p:nvPr/>
        </p:nvPicPr>
        <p:blipFill rotWithShape="1">
          <a:blip r:embed="rId2"/>
          <a:srcRect l="56086" r="6934"/>
          <a:stretch/>
        </p:blipFill>
        <p:spPr bwMode="auto">
          <a:xfrm>
            <a:off x="3447097" y="631507"/>
            <a:ext cx="8211503" cy="5874068"/>
          </a:xfrm>
          <a:prstGeom prst="rect">
            <a:avLst/>
          </a:prstGeom>
          <a:ln>
            <a:noFill/>
          </a:ln>
          <a:extLst>
            <a:ext uri="{53640926-AAD7-44D8-BBD7-CCE9431645EC}">
              <a14:shadowObscured xmlns:a14="http://schemas.microsoft.com/office/drawing/2010/main"/>
            </a:ext>
          </a:extLst>
        </p:spPr>
      </p:pic>
      <p:sp>
        <p:nvSpPr>
          <p:cNvPr id="3" name="Rectangle: Rounded Corners 2">
            <a:extLst>
              <a:ext uri="{FF2B5EF4-FFF2-40B4-BE49-F238E27FC236}">
                <a16:creationId xmlns:a16="http://schemas.microsoft.com/office/drawing/2014/main" id="{7F45FBC0-1765-4491-99A4-4936B5B92551}"/>
              </a:ext>
            </a:extLst>
          </p:cNvPr>
          <p:cNvSpPr/>
          <p:nvPr/>
        </p:nvSpPr>
        <p:spPr>
          <a:xfrm>
            <a:off x="5200650" y="1447801"/>
            <a:ext cx="3270490" cy="4324350"/>
          </a:xfrm>
          <a:prstGeom prst="roundRect">
            <a:avLst>
              <a:gd name="adj" fmla="val 9690"/>
            </a:avLst>
          </a:prstGeom>
          <a:noFill/>
          <a:ln w="57150">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 Brace 3">
            <a:extLst>
              <a:ext uri="{FF2B5EF4-FFF2-40B4-BE49-F238E27FC236}">
                <a16:creationId xmlns:a16="http://schemas.microsoft.com/office/drawing/2014/main" id="{84497FBE-0F41-44DD-96D9-BCF917554FE3}"/>
              </a:ext>
            </a:extLst>
          </p:cNvPr>
          <p:cNvSpPr/>
          <p:nvPr/>
        </p:nvSpPr>
        <p:spPr>
          <a:xfrm>
            <a:off x="4624118" y="1660406"/>
            <a:ext cx="336430" cy="4111745"/>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890DC63D-02BF-45B2-BCE6-2F594EDDF22B}"/>
              </a:ext>
            </a:extLst>
          </p:cNvPr>
          <p:cNvSpPr txBox="1"/>
          <p:nvPr/>
        </p:nvSpPr>
        <p:spPr>
          <a:xfrm>
            <a:off x="351795" y="3048538"/>
            <a:ext cx="4272323" cy="1354217"/>
          </a:xfrm>
          <a:prstGeom prst="rect">
            <a:avLst/>
          </a:prstGeom>
          <a:noFill/>
        </p:spPr>
        <p:txBody>
          <a:bodyPr wrap="none" rtlCol="0">
            <a:spAutoFit/>
          </a:bodyPr>
          <a:lstStyle/>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Click on any of your child’s classes</a:t>
            </a:r>
          </a:p>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to obtain more specific feedback</a:t>
            </a:r>
          </a:p>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as to how your child is performing in</a:t>
            </a:r>
          </a:p>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his or her classes this year.</a:t>
            </a:r>
            <a:endParaRPr lang="en-US" sz="2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Arrow: Left 6">
            <a:extLst>
              <a:ext uri="{FF2B5EF4-FFF2-40B4-BE49-F238E27FC236}">
                <a16:creationId xmlns:a16="http://schemas.microsoft.com/office/drawing/2014/main" id="{69EC9D69-503C-4435-BD80-D612762F71C4}"/>
              </a:ext>
            </a:extLst>
          </p:cNvPr>
          <p:cNvSpPr/>
          <p:nvPr/>
        </p:nvSpPr>
        <p:spPr>
          <a:xfrm>
            <a:off x="7173285" y="1738717"/>
            <a:ext cx="379563" cy="155276"/>
          </a:xfrm>
          <a:prstGeom prst="leftArrow">
            <a:avLst/>
          </a:prstGeom>
          <a:solidFill>
            <a:srgbClr val="5E9609"/>
          </a:solidFill>
          <a:ln>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74AB0245-C5F6-4C8C-8EAE-E998805D7428}"/>
              </a:ext>
            </a:extLst>
          </p:cNvPr>
          <p:cNvSpPr/>
          <p:nvPr/>
        </p:nvSpPr>
        <p:spPr>
          <a:xfrm>
            <a:off x="7173285" y="2340185"/>
            <a:ext cx="379563" cy="155276"/>
          </a:xfrm>
          <a:prstGeom prst="leftArrow">
            <a:avLst/>
          </a:prstGeom>
          <a:solidFill>
            <a:srgbClr val="5E9609"/>
          </a:solidFill>
          <a:ln>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A544934B-FA77-446D-8912-4B6627D3B8CF}"/>
              </a:ext>
            </a:extLst>
          </p:cNvPr>
          <p:cNvSpPr/>
          <p:nvPr/>
        </p:nvSpPr>
        <p:spPr>
          <a:xfrm>
            <a:off x="7762553" y="2843841"/>
            <a:ext cx="379563" cy="155276"/>
          </a:xfrm>
          <a:prstGeom prst="leftArrow">
            <a:avLst/>
          </a:prstGeom>
          <a:solidFill>
            <a:srgbClr val="5E9609"/>
          </a:solidFill>
          <a:ln>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3CEC23DD-30F4-46EA-8FCE-F51AB6F635EA}"/>
              </a:ext>
            </a:extLst>
          </p:cNvPr>
          <p:cNvSpPr/>
          <p:nvPr/>
        </p:nvSpPr>
        <p:spPr>
          <a:xfrm>
            <a:off x="7173285" y="3387844"/>
            <a:ext cx="379563" cy="155276"/>
          </a:xfrm>
          <a:prstGeom prst="leftArrow">
            <a:avLst/>
          </a:prstGeom>
          <a:solidFill>
            <a:srgbClr val="5E9609"/>
          </a:solidFill>
          <a:ln>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8F47DC78-38D9-490A-9367-37642192F661}"/>
              </a:ext>
            </a:extLst>
          </p:cNvPr>
          <p:cNvSpPr/>
          <p:nvPr/>
        </p:nvSpPr>
        <p:spPr>
          <a:xfrm>
            <a:off x="7173285" y="3976777"/>
            <a:ext cx="379563" cy="155276"/>
          </a:xfrm>
          <a:prstGeom prst="leftArrow">
            <a:avLst/>
          </a:prstGeom>
          <a:solidFill>
            <a:srgbClr val="5E9609"/>
          </a:solidFill>
          <a:ln>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1B97EF24-A562-4353-B75D-6ED41B0CE3BB}"/>
              </a:ext>
            </a:extLst>
          </p:cNvPr>
          <p:cNvSpPr/>
          <p:nvPr/>
        </p:nvSpPr>
        <p:spPr>
          <a:xfrm>
            <a:off x="7173285" y="4565710"/>
            <a:ext cx="379563" cy="155276"/>
          </a:xfrm>
          <a:prstGeom prst="leftArrow">
            <a:avLst/>
          </a:prstGeom>
          <a:solidFill>
            <a:srgbClr val="5E9609"/>
          </a:solidFill>
          <a:ln>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F7F4DE6B-D3A2-4D70-A509-6466D5CA7468}"/>
              </a:ext>
            </a:extLst>
          </p:cNvPr>
          <p:cNvSpPr/>
          <p:nvPr/>
        </p:nvSpPr>
        <p:spPr>
          <a:xfrm>
            <a:off x="7762553" y="5080958"/>
            <a:ext cx="379563" cy="155276"/>
          </a:xfrm>
          <a:prstGeom prst="leftArrow">
            <a:avLst/>
          </a:prstGeom>
          <a:solidFill>
            <a:srgbClr val="5E9609"/>
          </a:solidFill>
          <a:ln>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drawing of a face&#10;&#10;Description generated with high confidence">
            <a:extLst>
              <a:ext uri="{FF2B5EF4-FFF2-40B4-BE49-F238E27FC236}">
                <a16:creationId xmlns:a16="http://schemas.microsoft.com/office/drawing/2014/main" id="{5830CC30-C567-41AD-9F2D-EA7F1A1489C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66462" y="727193"/>
            <a:ext cx="2618479" cy="698261"/>
          </a:xfrm>
          <a:prstGeom prst="rect">
            <a:avLst/>
          </a:prstGeom>
        </p:spPr>
      </p:pic>
      <p:sp>
        <p:nvSpPr>
          <p:cNvPr id="15" name="Rectangle 14">
            <a:extLst>
              <a:ext uri="{FF2B5EF4-FFF2-40B4-BE49-F238E27FC236}">
                <a16:creationId xmlns:a16="http://schemas.microsoft.com/office/drawing/2014/main" id="{65ADC2AC-2165-4078-A17C-75B9CAB7609F}"/>
              </a:ext>
            </a:extLst>
          </p:cNvPr>
          <p:cNvSpPr/>
          <p:nvPr/>
        </p:nvSpPr>
        <p:spPr>
          <a:xfrm>
            <a:off x="5656368" y="1076322"/>
            <a:ext cx="523875" cy="104775"/>
          </a:xfrm>
          <a:prstGeom prst="rect">
            <a:avLst/>
          </a:prstGeom>
          <a:solidFill>
            <a:srgbClr val="5E9609"/>
          </a:solidFill>
          <a:ln>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1A2D5DA-1B0B-46A7-B58C-7999F8B727C5}"/>
              </a:ext>
            </a:extLst>
          </p:cNvPr>
          <p:cNvSpPr/>
          <p:nvPr/>
        </p:nvSpPr>
        <p:spPr>
          <a:xfrm>
            <a:off x="9370982" y="1076322"/>
            <a:ext cx="523875" cy="104775"/>
          </a:xfrm>
          <a:prstGeom prst="rect">
            <a:avLst/>
          </a:prstGeom>
          <a:solidFill>
            <a:srgbClr val="5E9609"/>
          </a:solidFill>
          <a:ln>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lose up of a sign&#10;&#10;Description generated with high confidence">
            <a:extLst>
              <a:ext uri="{FF2B5EF4-FFF2-40B4-BE49-F238E27FC236}">
                <a16:creationId xmlns:a16="http://schemas.microsoft.com/office/drawing/2014/main" id="{FC5504A2-8822-4042-9341-AA3AE18B8F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5014" y="5820731"/>
            <a:ext cx="685896" cy="724001"/>
          </a:xfrm>
          <a:prstGeom prst="rect">
            <a:avLst/>
          </a:prstGeom>
        </p:spPr>
      </p:pic>
      <p:pic>
        <p:nvPicPr>
          <p:cNvPr id="18" name="Picture 17">
            <a:extLst>
              <a:ext uri="{FF2B5EF4-FFF2-40B4-BE49-F238E27FC236}">
                <a16:creationId xmlns:a16="http://schemas.microsoft.com/office/drawing/2014/main" id="{040C294D-588F-4E22-BD88-FA969608F4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4001" y="5850023"/>
            <a:ext cx="1064619" cy="694709"/>
          </a:xfrm>
          <a:prstGeom prst="rect">
            <a:avLst/>
          </a:prstGeom>
        </p:spPr>
      </p:pic>
      <p:pic>
        <p:nvPicPr>
          <p:cNvPr id="19" name="Picture 18" descr="A picture containing object&#10;&#10;Description generated with high confidence">
            <a:extLst>
              <a:ext uri="{FF2B5EF4-FFF2-40B4-BE49-F238E27FC236}">
                <a16:creationId xmlns:a16="http://schemas.microsoft.com/office/drawing/2014/main" id="{C92E3B88-C5A6-4C87-8F11-43D422AE5F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531" y="5820731"/>
            <a:ext cx="712661" cy="702180"/>
          </a:xfrm>
          <a:prstGeom prst="rect">
            <a:avLst/>
          </a:prstGeom>
        </p:spPr>
      </p:pic>
    </p:spTree>
    <p:extLst>
      <p:ext uri="{BB962C8B-B14F-4D97-AF65-F5344CB8AC3E}">
        <p14:creationId xmlns:p14="http://schemas.microsoft.com/office/powerpoint/2010/main" val="1735568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0B8564-2D17-49C4-97E9-5EFFC738CE1E}"/>
              </a:ext>
            </a:extLst>
          </p:cNvPr>
          <p:cNvPicPr>
            <a:picLocks noChangeAspect="1"/>
          </p:cNvPicPr>
          <p:nvPr/>
        </p:nvPicPr>
        <p:blipFill rotWithShape="1">
          <a:blip r:embed="rId2"/>
          <a:srcRect l="56953" r="12249"/>
          <a:stretch/>
        </p:blipFill>
        <p:spPr>
          <a:xfrm>
            <a:off x="781049" y="523874"/>
            <a:ext cx="6534151" cy="5967059"/>
          </a:xfrm>
          <a:prstGeom prst="rect">
            <a:avLst/>
          </a:prstGeom>
        </p:spPr>
      </p:pic>
      <p:sp>
        <p:nvSpPr>
          <p:cNvPr id="3" name="Rectangle 2">
            <a:extLst>
              <a:ext uri="{FF2B5EF4-FFF2-40B4-BE49-F238E27FC236}">
                <a16:creationId xmlns:a16="http://schemas.microsoft.com/office/drawing/2014/main" id="{0C608D07-75D6-4690-97AB-4C088543EEEC}"/>
              </a:ext>
            </a:extLst>
          </p:cNvPr>
          <p:cNvSpPr/>
          <p:nvPr/>
        </p:nvSpPr>
        <p:spPr>
          <a:xfrm>
            <a:off x="2713007" y="978739"/>
            <a:ext cx="523875" cy="104775"/>
          </a:xfrm>
          <a:prstGeom prst="rect">
            <a:avLst/>
          </a:prstGeom>
          <a:solidFill>
            <a:srgbClr val="5E9609"/>
          </a:solidFill>
          <a:ln>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04E573-BE1A-486B-B9B2-DEC3546CF373}"/>
              </a:ext>
            </a:extLst>
          </p:cNvPr>
          <p:cNvSpPr/>
          <p:nvPr/>
        </p:nvSpPr>
        <p:spPr>
          <a:xfrm>
            <a:off x="6246782" y="962115"/>
            <a:ext cx="523875" cy="104775"/>
          </a:xfrm>
          <a:prstGeom prst="rect">
            <a:avLst/>
          </a:prstGeom>
          <a:solidFill>
            <a:srgbClr val="5E9609"/>
          </a:solidFill>
          <a:ln>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5B41F1E-46F6-4416-8585-5E12F752FADE}"/>
              </a:ext>
            </a:extLst>
          </p:cNvPr>
          <p:cNvSpPr/>
          <p:nvPr/>
        </p:nvSpPr>
        <p:spPr>
          <a:xfrm>
            <a:off x="2393830" y="1538379"/>
            <a:ext cx="357995" cy="324927"/>
          </a:xfrm>
          <a:prstGeom prst="ellipse">
            <a:avLst/>
          </a:prstGeom>
          <a:noFill/>
          <a:ln w="38100">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8E62ABA-651D-4FDC-A677-567505F6879D}"/>
              </a:ext>
            </a:extLst>
          </p:cNvPr>
          <p:cNvSpPr/>
          <p:nvPr/>
        </p:nvSpPr>
        <p:spPr>
          <a:xfrm>
            <a:off x="2393829" y="2165231"/>
            <a:ext cx="357995" cy="322592"/>
          </a:xfrm>
          <a:prstGeom prst="ellipse">
            <a:avLst/>
          </a:prstGeom>
          <a:noFill/>
          <a:ln w="38100">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FD12B19-B1C3-4677-BC51-5ED6C1BA8BE9}"/>
              </a:ext>
            </a:extLst>
          </p:cNvPr>
          <p:cNvSpPr/>
          <p:nvPr/>
        </p:nvSpPr>
        <p:spPr>
          <a:xfrm>
            <a:off x="2393829" y="2563575"/>
            <a:ext cx="357995" cy="322592"/>
          </a:xfrm>
          <a:prstGeom prst="ellipse">
            <a:avLst/>
          </a:prstGeom>
          <a:noFill/>
          <a:ln w="38100">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4299B98-1D0B-4F9A-A61F-9D60E07811F5}"/>
              </a:ext>
            </a:extLst>
          </p:cNvPr>
          <p:cNvSpPr/>
          <p:nvPr/>
        </p:nvSpPr>
        <p:spPr>
          <a:xfrm>
            <a:off x="2393828" y="3236031"/>
            <a:ext cx="357995" cy="322592"/>
          </a:xfrm>
          <a:prstGeom prst="ellipse">
            <a:avLst/>
          </a:prstGeom>
          <a:noFill/>
          <a:ln w="38100">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5AD43D9-3A06-4E32-B464-C7B569489345}"/>
              </a:ext>
            </a:extLst>
          </p:cNvPr>
          <p:cNvSpPr/>
          <p:nvPr/>
        </p:nvSpPr>
        <p:spPr>
          <a:xfrm>
            <a:off x="2393828" y="4770052"/>
            <a:ext cx="357995" cy="322592"/>
          </a:xfrm>
          <a:prstGeom prst="ellipse">
            <a:avLst/>
          </a:prstGeom>
          <a:noFill/>
          <a:ln w="38100">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095B110-36DC-4086-B34E-793B7A801DEA}"/>
              </a:ext>
            </a:extLst>
          </p:cNvPr>
          <p:cNvSpPr/>
          <p:nvPr/>
        </p:nvSpPr>
        <p:spPr>
          <a:xfrm>
            <a:off x="2393828" y="5184257"/>
            <a:ext cx="357995" cy="322592"/>
          </a:xfrm>
          <a:prstGeom prst="ellipse">
            <a:avLst/>
          </a:prstGeom>
          <a:noFill/>
          <a:ln w="38100">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D8F6756-B67C-4478-9DFC-222DFA818EEF}"/>
              </a:ext>
            </a:extLst>
          </p:cNvPr>
          <p:cNvSpPr/>
          <p:nvPr/>
        </p:nvSpPr>
        <p:spPr>
          <a:xfrm>
            <a:off x="2393828" y="5837595"/>
            <a:ext cx="357995" cy="322592"/>
          </a:xfrm>
          <a:prstGeom prst="ellipse">
            <a:avLst/>
          </a:prstGeom>
          <a:noFill/>
          <a:ln w="38100">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Brace 12">
            <a:extLst>
              <a:ext uri="{FF2B5EF4-FFF2-40B4-BE49-F238E27FC236}">
                <a16:creationId xmlns:a16="http://schemas.microsoft.com/office/drawing/2014/main" id="{75E95ED0-7CAB-409D-B29B-9CA6A73E17D1}"/>
              </a:ext>
            </a:extLst>
          </p:cNvPr>
          <p:cNvSpPr/>
          <p:nvPr/>
        </p:nvSpPr>
        <p:spPr>
          <a:xfrm>
            <a:off x="1872292" y="1600021"/>
            <a:ext cx="336430" cy="4560166"/>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FF758337-C896-437C-9682-6E4C30F51C24}"/>
              </a:ext>
            </a:extLst>
          </p:cNvPr>
          <p:cNvSpPr txBox="1"/>
          <p:nvPr/>
        </p:nvSpPr>
        <p:spPr>
          <a:xfrm rot="16200000">
            <a:off x="-497707" y="3680049"/>
            <a:ext cx="3648756" cy="400110"/>
          </a:xfrm>
          <a:prstGeom prst="rect">
            <a:avLst/>
          </a:prstGeom>
          <a:noFill/>
        </p:spPr>
        <p:txBody>
          <a:bodyPr wrap="none" rtlCol="0">
            <a:spAutoFit/>
          </a:bodyPr>
          <a:lstStyle/>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Essential Standards Assessed</a:t>
            </a:r>
            <a:endParaRPr lang="en-US" sz="2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Arrow: Left 14">
            <a:extLst>
              <a:ext uri="{FF2B5EF4-FFF2-40B4-BE49-F238E27FC236}">
                <a16:creationId xmlns:a16="http://schemas.microsoft.com/office/drawing/2014/main" id="{B74B848F-1814-4CB6-83D6-4821E9CE742E}"/>
              </a:ext>
            </a:extLst>
          </p:cNvPr>
          <p:cNvSpPr/>
          <p:nvPr/>
        </p:nvSpPr>
        <p:spPr>
          <a:xfrm>
            <a:off x="4345947" y="1738718"/>
            <a:ext cx="832028" cy="426514"/>
          </a:xfrm>
          <a:prstGeom prst="leftArrow">
            <a:avLst/>
          </a:prstGeom>
          <a:solidFill>
            <a:srgbClr val="5E9609"/>
          </a:solidFill>
          <a:ln>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t>Learning Targets</a:t>
            </a:r>
          </a:p>
        </p:txBody>
      </p:sp>
      <p:sp>
        <p:nvSpPr>
          <p:cNvPr id="16" name="Arrow: Left 15">
            <a:extLst>
              <a:ext uri="{FF2B5EF4-FFF2-40B4-BE49-F238E27FC236}">
                <a16:creationId xmlns:a16="http://schemas.microsoft.com/office/drawing/2014/main" id="{754B5480-10CC-4ECA-A38A-18D401DB01AE}"/>
              </a:ext>
            </a:extLst>
          </p:cNvPr>
          <p:cNvSpPr/>
          <p:nvPr/>
        </p:nvSpPr>
        <p:spPr>
          <a:xfrm>
            <a:off x="4345947" y="2321631"/>
            <a:ext cx="832028" cy="426514"/>
          </a:xfrm>
          <a:prstGeom prst="leftArrow">
            <a:avLst/>
          </a:prstGeom>
          <a:solidFill>
            <a:srgbClr val="5E9609"/>
          </a:solidFill>
          <a:ln>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t>Learning Targets</a:t>
            </a:r>
          </a:p>
        </p:txBody>
      </p:sp>
      <p:sp>
        <p:nvSpPr>
          <p:cNvPr id="17" name="Arrow: Left 16">
            <a:extLst>
              <a:ext uri="{FF2B5EF4-FFF2-40B4-BE49-F238E27FC236}">
                <a16:creationId xmlns:a16="http://schemas.microsoft.com/office/drawing/2014/main" id="{08AC33BB-B605-4436-9B4D-1E1F282B6543}"/>
              </a:ext>
            </a:extLst>
          </p:cNvPr>
          <p:cNvSpPr/>
          <p:nvPr/>
        </p:nvSpPr>
        <p:spPr>
          <a:xfrm>
            <a:off x="4345947" y="2886167"/>
            <a:ext cx="832028" cy="426514"/>
          </a:xfrm>
          <a:prstGeom prst="leftArrow">
            <a:avLst/>
          </a:prstGeom>
          <a:solidFill>
            <a:srgbClr val="5E9609"/>
          </a:solidFill>
          <a:ln>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t>Learning Targets</a:t>
            </a:r>
          </a:p>
        </p:txBody>
      </p:sp>
      <p:sp>
        <p:nvSpPr>
          <p:cNvPr id="18" name="Arrow: Left 17">
            <a:extLst>
              <a:ext uri="{FF2B5EF4-FFF2-40B4-BE49-F238E27FC236}">
                <a16:creationId xmlns:a16="http://schemas.microsoft.com/office/drawing/2014/main" id="{03A3DB2B-887C-477F-9618-E6C73254AA59}"/>
              </a:ext>
            </a:extLst>
          </p:cNvPr>
          <p:cNvSpPr/>
          <p:nvPr/>
        </p:nvSpPr>
        <p:spPr>
          <a:xfrm>
            <a:off x="4345947" y="3817684"/>
            <a:ext cx="832028" cy="426514"/>
          </a:xfrm>
          <a:prstGeom prst="leftArrow">
            <a:avLst/>
          </a:prstGeom>
          <a:solidFill>
            <a:srgbClr val="5E9609"/>
          </a:solidFill>
          <a:ln>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t>Learning Targets</a:t>
            </a:r>
          </a:p>
        </p:txBody>
      </p:sp>
      <p:sp>
        <p:nvSpPr>
          <p:cNvPr id="19" name="Arrow: Left 18">
            <a:extLst>
              <a:ext uri="{FF2B5EF4-FFF2-40B4-BE49-F238E27FC236}">
                <a16:creationId xmlns:a16="http://schemas.microsoft.com/office/drawing/2014/main" id="{CF0F995B-E09F-40CF-83FA-1B065B5ACEE4}"/>
              </a:ext>
            </a:extLst>
          </p:cNvPr>
          <p:cNvSpPr/>
          <p:nvPr/>
        </p:nvSpPr>
        <p:spPr>
          <a:xfrm>
            <a:off x="4345947" y="4879387"/>
            <a:ext cx="832028" cy="426514"/>
          </a:xfrm>
          <a:prstGeom prst="leftArrow">
            <a:avLst/>
          </a:prstGeom>
          <a:solidFill>
            <a:srgbClr val="5E9609"/>
          </a:solidFill>
          <a:ln>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t>Learning Targets</a:t>
            </a:r>
          </a:p>
        </p:txBody>
      </p:sp>
      <p:sp>
        <p:nvSpPr>
          <p:cNvPr id="20" name="Arrow: Left 19">
            <a:extLst>
              <a:ext uri="{FF2B5EF4-FFF2-40B4-BE49-F238E27FC236}">
                <a16:creationId xmlns:a16="http://schemas.microsoft.com/office/drawing/2014/main" id="{275F7F16-EBFF-45E2-9F4F-FE605DF6399B}"/>
              </a:ext>
            </a:extLst>
          </p:cNvPr>
          <p:cNvSpPr/>
          <p:nvPr/>
        </p:nvSpPr>
        <p:spPr>
          <a:xfrm>
            <a:off x="4345947" y="5411081"/>
            <a:ext cx="832028" cy="426514"/>
          </a:xfrm>
          <a:prstGeom prst="leftArrow">
            <a:avLst/>
          </a:prstGeom>
          <a:solidFill>
            <a:srgbClr val="5E9609"/>
          </a:solidFill>
          <a:ln>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t>Learning Targets</a:t>
            </a:r>
          </a:p>
        </p:txBody>
      </p:sp>
      <p:sp>
        <p:nvSpPr>
          <p:cNvPr id="21" name="TextBox 20">
            <a:extLst>
              <a:ext uri="{FF2B5EF4-FFF2-40B4-BE49-F238E27FC236}">
                <a16:creationId xmlns:a16="http://schemas.microsoft.com/office/drawing/2014/main" id="{4DA1EABF-ACDF-4C27-8223-DF54231B13B6}"/>
              </a:ext>
            </a:extLst>
          </p:cNvPr>
          <p:cNvSpPr txBox="1"/>
          <p:nvPr/>
        </p:nvSpPr>
        <p:spPr>
          <a:xfrm>
            <a:off x="7339654" y="674167"/>
            <a:ext cx="4881805" cy="5970865"/>
          </a:xfrm>
          <a:prstGeom prst="rect">
            <a:avLst/>
          </a:prstGeom>
          <a:noFill/>
        </p:spPr>
        <p:txBody>
          <a:bodyPr wrap="square" rtlCol="0">
            <a:spAutoFit/>
          </a:bodyPr>
          <a:lstStyle/>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Your child is ‘formatively’ and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summatively</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a:t>
            </a:r>
          </a:p>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assessed throughout the school year.</a:t>
            </a:r>
          </a:p>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Formatives are similar to quizzes and</a:t>
            </a:r>
          </a:p>
          <a:p>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summatives</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are similar to unit exams.  Students are assessed on all standards taught; however, we are most concerned with student performance on the essential standards identified by our faculty.  These are also the only standards reported out to parents on progress reports in January and June.  To learn which essential standards are being worked on at this time, please contact your child’s teachers.</a:t>
            </a:r>
          </a:p>
          <a:p>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For this student, you will see that he</a:t>
            </a:r>
          </a:p>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‘Exceeded Mastery’ for a formative </a:t>
            </a:r>
          </a:p>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Assessment on the stages of plot.  He has</a:t>
            </a:r>
          </a:p>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not been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summatively</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assessed for this</a:t>
            </a:r>
          </a:p>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standard yet, but you can get an idea of how he is doing currently.  </a:t>
            </a:r>
          </a:p>
          <a:p>
            <a:endParaRPr lang="en-US" sz="2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889985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8D7811-4154-4C1B-9D13-875CBAE310A1}"/>
              </a:ext>
            </a:extLst>
          </p:cNvPr>
          <p:cNvPicPr>
            <a:picLocks noChangeAspect="1"/>
          </p:cNvPicPr>
          <p:nvPr/>
        </p:nvPicPr>
        <p:blipFill rotWithShape="1">
          <a:blip r:embed="rId2"/>
          <a:srcRect l="57500" r="7265"/>
          <a:stretch/>
        </p:blipFill>
        <p:spPr>
          <a:xfrm>
            <a:off x="4002656" y="386651"/>
            <a:ext cx="7687370" cy="6136260"/>
          </a:xfrm>
          <a:prstGeom prst="rect">
            <a:avLst/>
          </a:prstGeom>
        </p:spPr>
      </p:pic>
      <p:sp>
        <p:nvSpPr>
          <p:cNvPr id="3" name="Rectangle 2">
            <a:extLst>
              <a:ext uri="{FF2B5EF4-FFF2-40B4-BE49-F238E27FC236}">
                <a16:creationId xmlns:a16="http://schemas.microsoft.com/office/drawing/2014/main" id="{364BD19E-9D6E-4873-A9C7-C5BC34328EB7}"/>
              </a:ext>
            </a:extLst>
          </p:cNvPr>
          <p:cNvSpPr/>
          <p:nvPr/>
        </p:nvSpPr>
        <p:spPr>
          <a:xfrm>
            <a:off x="6103907" y="988264"/>
            <a:ext cx="523875" cy="104775"/>
          </a:xfrm>
          <a:prstGeom prst="rect">
            <a:avLst/>
          </a:prstGeom>
          <a:solidFill>
            <a:srgbClr val="5E9609"/>
          </a:solidFill>
          <a:ln>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113ADB-4836-47ED-914D-39C37B97ABAF}"/>
              </a:ext>
            </a:extLst>
          </p:cNvPr>
          <p:cNvSpPr/>
          <p:nvPr/>
        </p:nvSpPr>
        <p:spPr>
          <a:xfrm>
            <a:off x="9666257" y="1040651"/>
            <a:ext cx="523875" cy="104775"/>
          </a:xfrm>
          <a:prstGeom prst="rect">
            <a:avLst/>
          </a:prstGeom>
          <a:solidFill>
            <a:srgbClr val="5E9609"/>
          </a:solidFill>
          <a:ln>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rawing of a face&#10;&#10;Description generated with high confidence">
            <a:extLst>
              <a:ext uri="{FF2B5EF4-FFF2-40B4-BE49-F238E27FC236}">
                <a16:creationId xmlns:a16="http://schemas.microsoft.com/office/drawing/2014/main" id="{01E5C09C-3423-4F6B-BF7A-625A9FFC989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9904" y="691520"/>
            <a:ext cx="2618479" cy="698261"/>
          </a:xfrm>
          <a:prstGeom prst="rect">
            <a:avLst/>
          </a:prstGeom>
        </p:spPr>
      </p:pic>
      <p:sp>
        <p:nvSpPr>
          <p:cNvPr id="6" name="Oval 5">
            <a:extLst>
              <a:ext uri="{FF2B5EF4-FFF2-40B4-BE49-F238E27FC236}">
                <a16:creationId xmlns:a16="http://schemas.microsoft.com/office/drawing/2014/main" id="{BE4EBAB0-3888-4B44-8024-C8EA1DEC928B}"/>
              </a:ext>
            </a:extLst>
          </p:cNvPr>
          <p:cNvSpPr/>
          <p:nvPr/>
        </p:nvSpPr>
        <p:spPr>
          <a:xfrm>
            <a:off x="5566722" y="2652804"/>
            <a:ext cx="1037866" cy="890496"/>
          </a:xfrm>
          <a:prstGeom prst="ellipse">
            <a:avLst/>
          </a:prstGeom>
          <a:noFill/>
          <a:ln w="38100">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7C6D3268-35B3-478F-B375-1F491FECF424}"/>
              </a:ext>
            </a:extLst>
          </p:cNvPr>
          <p:cNvSpPr/>
          <p:nvPr/>
        </p:nvSpPr>
        <p:spPr>
          <a:xfrm>
            <a:off x="816861" y="1549880"/>
            <a:ext cx="4530935" cy="3361245"/>
          </a:xfrm>
          <a:prstGeom prst="rightArrow">
            <a:avLst>
              <a:gd name="adj1" fmla="val 50000"/>
              <a:gd name="adj2" fmla="val 44758"/>
            </a:avLst>
          </a:prstGeom>
          <a:solidFill>
            <a:srgbClr val="5E9609"/>
          </a:solidFill>
          <a:ln>
            <a:solidFill>
              <a:srgbClr val="5E960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Parents can also open the learning target or essential standard by clicking on the down arrow to the right.  In some cases, teachers may have granted parents to actually view the assessment given to your child.  In others, they may have hidden the assessment from public view. </a:t>
            </a:r>
          </a:p>
        </p:txBody>
      </p:sp>
      <p:sp>
        <p:nvSpPr>
          <p:cNvPr id="8" name="Oval 7">
            <a:extLst>
              <a:ext uri="{FF2B5EF4-FFF2-40B4-BE49-F238E27FC236}">
                <a16:creationId xmlns:a16="http://schemas.microsoft.com/office/drawing/2014/main" id="{A677C977-F98A-409D-96B1-A53A041A4754}"/>
              </a:ext>
            </a:extLst>
          </p:cNvPr>
          <p:cNvSpPr/>
          <p:nvPr/>
        </p:nvSpPr>
        <p:spPr>
          <a:xfrm>
            <a:off x="8713467" y="2705641"/>
            <a:ext cx="409756" cy="383786"/>
          </a:xfrm>
          <a:prstGeom prst="ellipse">
            <a:avLst/>
          </a:prstGeom>
          <a:noFill/>
          <a:ln w="38100">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D9040D1-049B-429C-85FA-BBE4C963534E}"/>
              </a:ext>
            </a:extLst>
          </p:cNvPr>
          <p:cNvSpPr/>
          <p:nvPr/>
        </p:nvSpPr>
        <p:spPr>
          <a:xfrm>
            <a:off x="8998563" y="3073343"/>
            <a:ext cx="1037866" cy="637186"/>
          </a:xfrm>
          <a:prstGeom prst="ellipse">
            <a:avLst/>
          </a:prstGeom>
          <a:noFill/>
          <a:ln w="38100">
            <a:solidFill>
              <a:srgbClr val="5E9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25E1D43-0202-4C78-8F84-DCB0CFC15E6A}"/>
              </a:ext>
            </a:extLst>
          </p:cNvPr>
          <p:cNvSpPr txBox="1"/>
          <p:nvPr/>
        </p:nvSpPr>
        <p:spPr>
          <a:xfrm>
            <a:off x="9195759" y="3832118"/>
            <a:ext cx="2769079" cy="1477328"/>
          </a:xfrm>
          <a:prstGeom prst="rect">
            <a:avLst/>
          </a:prstGeom>
          <a:solidFill>
            <a:srgbClr val="5E9609"/>
          </a:solidFill>
          <a:ln>
            <a:solidFill>
              <a:srgbClr val="5E9609"/>
            </a:solidFill>
          </a:ln>
          <a:effectLst>
            <a:outerShdw blurRad="50800" dist="38100" dir="2700000" algn="tl" rotWithShape="0">
              <a:prstClr val="black">
                <a:alpha val="40000"/>
              </a:prstClr>
            </a:outerShdw>
          </a:effectLst>
        </p:spPr>
        <p:txBody>
          <a:bodyPr wrap="square" rtlCol="0">
            <a:spAutoFit/>
          </a:bodyPr>
          <a:lstStyle/>
          <a:p>
            <a:pPr algn="ctr"/>
            <a:r>
              <a:rPr lang="en-US"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Occasionally teachers may leave notes for parents.  You can find those notes by clicking on ‘Parent Notes’ above.</a:t>
            </a:r>
          </a:p>
        </p:txBody>
      </p:sp>
      <p:pic>
        <p:nvPicPr>
          <p:cNvPr id="11" name="Picture 10" descr="A picture containing object&#10;&#10;Description generated with high confidence">
            <a:extLst>
              <a:ext uri="{FF2B5EF4-FFF2-40B4-BE49-F238E27FC236}">
                <a16:creationId xmlns:a16="http://schemas.microsoft.com/office/drawing/2014/main" id="{78EBA261-C16E-4DCC-A05E-2FB20C0AD3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531" y="5820731"/>
            <a:ext cx="712661" cy="702180"/>
          </a:xfrm>
          <a:prstGeom prst="rect">
            <a:avLst/>
          </a:prstGeom>
        </p:spPr>
      </p:pic>
      <p:pic>
        <p:nvPicPr>
          <p:cNvPr id="12" name="Picture 11">
            <a:extLst>
              <a:ext uri="{FF2B5EF4-FFF2-40B4-BE49-F238E27FC236}">
                <a16:creationId xmlns:a16="http://schemas.microsoft.com/office/drawing/2014/main" id="{C9B6294B-198A-4334-B5F4-F59B56EF43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4001" y="5850023"/>
            <a:ext cx="1064619" cy="694709"/>
          </a:xfrm>
          <a:prstGeom prst="rect">
            <a:avLst/>
          </a:prstGeom>
        </p:spPr>
      </p:pic>
      <p:pic>
        <p:nvPicPr>
          <p:cNvPr id="13" name="Picture 12" descr="A close up of a sign&#10;&#10;Description generated with high confidence">
            <a:extLst>
              <a:ext uri="{FF2B5EF4-FFF2-40B4-BE49-F238E27FC236}">
                <a16:creationId xmlns:a16="http://schemas.microsoft.com/office/drawing/2014/main" id="{F94DB8E9-AA5F-4C71-8922-607B881CC6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5014" y="5820731"/>
            <a:ext cx="685896" cy="724001"/>
          </a:xfrm>
          <a:prstGeom prst="rect">
            <a:avLst/>
          </a:prstGeom>
        </p:spPr>
      </p:pic>
    </p:spTree>
    <p:extLst>
      <p:ext uri="{BB962C8B-B14F-4D97-AF65-F5344CB8AC3E}">
        <p14:creationId xmlns:p14="http://schemas.microsoft.com/office/powerpoint/2010/main" val="2667326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E7CA55-87FF-4698-83D4-16BB8CEC15DB}"/>
              </a:ext>
            </a:extLst>
          </p:cNvPr>
          <p:cNvPicPr>
            <a:picLocks noChangeAspect="1"/>
          </p:cNvPicPr>
          <p:nvPr/>
        </p:nvPicPr>
        <p:blipFill>
          <a:blip r:embed="rId2"/>
          <a:stretch>
            <a:fillRect/>
          </a:stretch>
        </p:blipFill>
        <p:spPr>
          <a:xfrm>
            <a:off x="3608118" y="304081"/>
            <a:ext cx="8393381" cy="5735604"/>
          </a:xfrm>
          <a:prstGeom prst="rect">
            <a:avLst/>
          </a:prstGeom>
        </p:spPr>
      </p:pic>
      <p:sp>
        <p:nvSpPr>
          <p:cNvPr id="3" name="TextBox 2">
            <a:extLst>
              <a:ext uri="{FF2B5EF4-FFF2-40B4-BE49-F238E27FC236}">
                <a16:creationId xmlns:a16="http://schemas.microsoft.com/office/drawing/2014/main" id="{2101DF31-4498-410D-90F4-0341D4DAD58B}"/>
              </a:ext>
            </a:extLst>
          </p:cNvPr>
          <p:cNvSpPr txBox="1"/>
          <p:nvPr/>
        </p:nvSpPr>
        <p:spPr>
          <a:xfrm>
            <a:off x="282696" y="754990"/>
            <a:ext cx="3446193" cy="5139869"/>
          </a:xfrm>
          <a:prstGeom prst="rect">
            <a:avLst/>
          </a:prstGeom>
          <a:noFill/>
        </p:spPr>
        <p:txBody>
          <a:bodyPr wrap="square" rtlCol="0">
            <a:spAutoFit/>
          </a:bodyPr>
          <a:lstStyle/>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Parents will also receive feedback from our faculty related to how your child is doing on what we call ‘Life Skills’.  We have four (4) essential standards in this area.  They include:</a:t>
            </a:r>
          </a:p>
          <a:p>
            <a:endParaRPr lang="en-US" sz="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buFont typeface="Wingdings" panose="05000000000000000000" pitchFamily="2" charset="2"/>
              <a:buChar char="ü"/>
            </a:pPr>
            <a:r>
              <a:rPr lang="en-US" i="1" dirty="0">
                <a:solidFill>
                  <a:srgbClr val="5E9609"/>
                </a:solidFill>
                <a:latin typeface="Arial Unicode MS" panose="020B0604020202020204" pitchFamily="34" charset="-128"/>
                <a:ea typeface="Arial Unicode MS" panose="020B0604020202020204" pitchFamily="34" charset="-128"/>
                <a:cs typeface="Arial Unicode MS" panose="020B0604020202020204" pitchFamily="34" charset="-128"/>
              </a:rPr>
              <a:t>Commitment to Learning</a:t>
            </a:r>
          </a:p>
          <a:p>
            <a:pPr marL="285750" indent="-285750">
              <a:buFont typeface="Wingdings" panose="05000000000000000000" pitchFamily="2" charset="2"/>
              <a:buChar char="ü"/>
            </a:pPr>
            <a:r>
              <a:rPr lang="en-US" i="1" dirty="0">
                <a:solidFill>
                  <a:srgbClr val="5E9609"/>
                </a:solidFill>
                <a:latin typeface="Arial Unicode MS" panose="020B0604020202020204" pitchFamily="34" charset="-128"/>
                <a:ea typeface="Arial Unicode MS" panose="020B0604020202020204" pitchFamily="34" charset="-128"/>
                <a:cs typeface="Arial Unicode MS" panose="020B0604020202020204" pitchFamily="34" charset="-128"/>
              </a:rPr>
              <a:t>Organization</a:t>
            </a:r>
          </a:p>
          <a:p>
            <a:pPr marL="285750" indent="-285750">
              <a:buFont typeface="Wingdings" panose="05000000000000000000" pitchFamily="2" charset="2"/>
              <a:buChar char="ü"/>
            </a:pPr>
            <a:r>
              <a:rPr lang="en-US" i="1" dirty="0">
                <a:solidFill>
                  <a:srgbClr val="5E9609"/>
                </a:solidFill>
                <a:latin typeface="Arial Unicode MS" panose="020B0604020202020204" pitchFamily="34" charset="-128"/>
                <a:ea typeface="Arial Unicode MS" panose="020B0604020202020204" pitchFamily="34" charset="-128"/>
                <a:cs typeface="Arial Unicode MS" panose="020B0604020202020204" pitchFamily="34" charset="-128"/>
              </a:rPr>
              <a:t>Work Completion/Timeliness</a:t>
            </a:r>
          </a:p>
          <a:p>
            <a:pPr marL="285750" indent="-285750">
              <a:buFont typeface="Wingdings" panose="05000000000000000000" pitchFamily="2" charset="2"/>
              <a:buChar char="ü"/>
            </a:pPr>
            <a:r>
              <a:rPr lang="en-US" i="1" dirty="0">
                <a:solidFill>
                  <a:srgbClr val="5E9609"/>
                </a:solidFill>
                <a:latin typeface="Arial Unicode MS" panose="020B0604020202020204" pitchFamily="34" charset="-128"/>
                <a:ea typeface="Arial Unicode MS" panose="020B0604020202020204" pitchFamily="34" charset="-128"/>
                <a:cs typeface="Arial Unicode MS" panose="020B0604020202020204" pitchFamily="34" charset="-128"/>
              </a:rPr>
              <a:t>Respect </a:t>
            </a:r>
          </a:p>
          <a:p>
            <a:endParaRPr lang="en-US" sz="8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Teachers will report on your child’s performance on ‘Life Skills’ three (3) times per year (October, January, June).   </a:t>
            </a:r>
          </a:p>
        </p:txBody>
      </p:sp>
      <p:pic>
        <p:nvPicPr>
          <p:cNvPr id="4" name="Picture 3" descr="A picture containing object&#10;&#10;Description generated with high confidence">
            <a:extLst>
              <a:ext uri="{FF2B5EF4-FFF2-40B4-BE49-F238E27FC236}">
                <a16:creationId xmlns:a16="http://schemas.microsoft.com/office/drawing/2014/main" id="{CBB59B2A-4C69-4900-B0E4-0BAAE9D722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3263" y="5955244"/>
            <a:ext cx="712661" cy="702180"/>
          </a:xfrm>
          <a:prstGeom prst="rect">
            <a:avLst/>
          </a:prstGeom>
        </p:spPr>
      </p:pic>
      <p:pic>
        <p:nvPicPr>
          <p:cNvPr id="5" name="Picture 4">
            <a:extLst>
              <a:ext uri="{FF2B5EF4-FFF2-40B4-BE49-F238E27FC236}">
                <a16:creationId xmlns:a16="http://schemas.microsoft.com/office/drawing/2014/main" id="{05EAE538-9EB3-4A10-AB38-C873F79B45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1238" y="5962715"/>
            <a:ext cx="1064619" cy="694709"/>
          </a:xfrm>
          <a:prstGeom prst="rect">
            <a:avLst/>
          </a:prstGeom>
        </p:spPr>
      </p:pic>
      <p:pic>
        <p:nvPicPr>
          <p:cNvPr id="6" name="Picture 5" descr="A close up of a sign&#10;&#10;Description generated with high confidence">
            <a:extLst>
              <a:ext uri="{FF2B5EF4-FFF2-40B4-BE49-F238E27FC236}">
                <a16:creationId xmlns:a16="http://schemas.microsoft.com/office/drawing/2014/main" id="{9A969528-5351-4034-9457-BA8630D492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1171" y="5955244"/>
            <a:ext cx="685896" cy="724001"/>
          </a:xfrm>
          <a:prstGeom prst="rect">
            <a:avLst/>
          </a:prstGeom>
        </p:spPr>
      </p:pic>
    </p:spTree>
    <p:extLst>
      <p:ext uri="{BB962C8B-B14F-4D97-AF65-F5344CB8AC3E}">
        <p14:creationId xmlns:p14="http://schemas.microsoft.com/office/powerpoint/2010/main" val="1696346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1FE1E2-FEFF-4526-80C9-C74658362919}"/>
              </a:ext>
            </a:extLst>
          </p:cNvPr>
          <p:cNvPicPr>
            <a:picLocks noChangeAspect="1"/>
          </p:cNvPicPr>
          <p:nvPr/>
        </p:nvPicPr>
        <p:blipFill>
          <a:blip r:embed="rId2"/>
          <a:stretch>
            <a:fillRect/>
          </a:stretch>
        </p:blipFill>
        <p:spPr>
          <a:xfrm>
            <a:off x="3590924" y="428624"/>
            <a:ext cx="8394192" cy="5432630"/>
          </a:xfrm>
          <a:prstGeom prst="rect">
            <a:avLst/>
          </a:prstGeom>
        </p:spPr>
      </p:pic>
      <p:sp>
        <p:nvSpPr>
          <p:cNvPr id="3" name="TextBox 2">
            <a:extLst>
              <a:ext uri="{FF2B5EF4-FFF2-40B4-BE49-F238E27FC236}">
                <a16:creationId xmlns:a16="http://schemas.microsoft.com/office/drawing/2014/main" id="{883433AC-5041-405A-B44F-9C3632C847BA}"/>
              </a:ext>
            </a:extLst>
          </p:cNvPr>
          <p:cNvSpPr txBox="1"/>
          <p:nvPr/>
        </p:nvSpPr>
        <p:spPr>
          <a:xfrm>
            <a:off x="95251" y="428624"/>
            <a:ext cx="3605064" cy="6101670"/>
          </a:xfrm>
          <a:prstGeom prst="rect">
            <a:avLst/>
          </a:prstGeom>
          <a:noFill/>
        </p:spPr>
        <p:txBody>
          <a:bodyPr wrap="square" rtlCol="0">
            <a:spAutoFit/>
          </a:bodyPr>
          <a:lstStyle/>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Students may also be asked to rate their own performance against the ‘Life Skills’ rubric pictured.  </a:t>
            </a:r>
          </a:p>
          <a:p>
            <a:endParaRPr lang="en-US" sz="105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It is important to note that in Standards-Based Grading, we are only reporting out to students and parents how students are performing on each essential standard.  We no longer downgrade a student for late work, participation, etc.  We want to separate </a:t>
            </a:r>
            <a:r>
              <a:rPr lang="en-US" sz="2000" u="sng" dirty="0">
                <a:latin typeface="Arial Unicode MS" panose="020B0604020202020204" pitchFamily="34" charset="-128"/>
                <a:ea typeface="Arial Unicode MS" panose="020B0604020202020204" pitchFamily="34" charset="-128"/>
                <a:cs typeface="Arial Unicode MS" panose="020B0604020202020204" pitchFamily="34" charset="-128"/>
              </a:rPr>
              <a:t>academic performance</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from </a:t>
            </a:r>
            <a:r>
              <a:rPr lang="en-US" sz="2000" u="sng" dirty="0">
                <a:latin typeface="Arial Unicode MS" panose="020B0604020202020204" pitchFamily="34" charset="-128"/>
                <a:ea typeface="Arial Unicode MS" panose="020B0604020202020204" pitchFamily="34" charset="-128"/>
                <a:cs typeface="Arial Unicode MS" panose="020B0604020202020204" pitchFamily="34" charset="-128"/>
              </a:rPr>
              <a:t>academic behaviors</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to give you better feedback on your child’s actual performance in the classroom.</a:t>
            </a:r>
          </a:p>
        </p:txBody>
      </p:sp>
      <p:pic>
        <p:nvPicPr>
          <p:cNvPr id="4" name="Picture 3" descr="A picture containing object&#10;&#10;Description generated with high confidence">
            <a:extLst>
              <a:ext uri="{FF2B5EF4-FFF2-40B4-BE49-F238E27FC236}">
                <a16:creationId xmlns:a16="http://schemas.microsoft.com/office/drawing/2014/main" id="{76A069FB-A549-444B-8871-F02B33EEAF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3263" y="5955244"/>
            <a:ext cx="712661" cy="702180"/>
          </a:xfrm>
          <a:prstGeom prst="rect">
            <a:avLst/>
          </a:prstGeom>
        </p:spPr>
      </p:pic>
      <p:pic>
        <p:nvPicPr>
          <p:cNvPr id="5" name="Picture 4">
            <a:extLst>
              <a:ext uri="{FF2B5EF4-FFF2-40B4-BE49-F238E27FC236}">
                <a16:creationId xmlns:a16="http://schemas.microsoft.com/office/drawing/2014/main" id="{07BC1B09-3FDB-44B2-9D36-7916DF461D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1238" y="5962715"/>
            <a:ext cx="1064619" cy="694709"/>
          </a:xfrm>
          <a:prstGeom prst="rect">
            <a:avLst/>
          </a:prstGeom>
        </p:spPr>
      </p:pic>
      <p:pic>
        <p:nvPicPr>
          <p:cNvPr id="6" name="Picture 5" descr="A close up of a sign&#10;&#10;Description generated with high confidence">
            <a:extLst>
              <a:ext uri="{FF2B5EF4-FFF2-40B4-BE49-F238E27FC236}">
                <a16:creationId xmlns:a16="http://schemas.microsoft.com/office/drawing/2014/main" id="{F02E1050-2406-446F-A668-3F0C5BE225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1171" y="5955244"/>
            <a:ext cx="685896" cy="724001"/>
          </a:xfrm>
          <a:prstGeom prst="rect">
            <a:avLst/>
          </a:prstGeom>
        </p:spPr>
      </p:pic>
    </p:spTree>
    <p:extLst>
      <p:ext uri="{BB962C8B-B14F-4D97-AF65-F5344CB8AC3E}">
        <p14:creationId xmlns:p14="http://schemas.microsoft.com/office/powerpoint/2010/main" val="2843375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generated with high confidence">
            <a:extLst>
              <a:ext uri="{FF2B5EF4-FFF2-40B4-BE49-F238E27FC236}">
                <a16:creationId xmlns:a16="http://schemas.microsoft.com/office/drawing/2014/main" id="{B89D0C91-8B66-4449-85ED-01E3523515B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003764" y="983607"/>
            <a:ext cx="5301205" cy="5301205"/>
          </a:xfrm>
          <a:prstGeom prst="rect">
            <a:avLst/>
          </a:prstGeom>
        </p:spPr>
      </p:pic>
      <p:sp>
        <p:nvSpPr>
          <p:cNvPr id="6" name="TextBox 5">
            <a:extLst>
              <a:ext uri="{FF2B5EF4-FFF2-40B4-BE49-F238E27FC236}">
                <a16:creationId xmlns:a16="http://schemas.microsoft.com/office/drawing/2014/main" id="{6009DBD1-7A78-4D6E-BBCC-C21C1849AB52}"/>
              </a:ext>
            </a:extLst>
          </p:cNvPr>
          <p:cNvSpPr txBox="1"/>
          <p:nvPr/>
        </p:nvSpPr>
        <p:spPr>
          <a:xfrm>
            <a:off x="1207566" y="1505488"/>
            <a:ext cx="5192447" cy="3508653"/>
          </a:xfrm>
          <a:prstGeom prst="rect">
            <a:avLst/>
          </a:prstGeom>
          <a:noFill/>
        </p:spPr>
        <p:txBody>
          <a:bodyPr wrap="none" rtlCol="0">
            <a:spAutoFit/>
          </a:bodyPr>
          <a:lstStyle/>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If you should have any questions</a:t>
            </a:r>
          </a:p>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about our transition to Standards-Based</a:t>
            </a:r>
          </a:p>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Grading, please scan the QR code to the</a:t>
            </a:r>
          </a:p>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right.  We have compiled several helpful</a:t>
            </a:r>
          </a:p>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resources with our parents in mind.</a:t>
            </a:r>
          </a:p>
          <a:p>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buFont typeface="Wingdings" panose="05000000000000000000" pitchFamily="2" charset="2"/>
              <a:buChar char="ü"/>
            </a:pPr>
            <a:r>
              <a:rPr lang="en-US" sz="2000" i="1" dirty="0">
                <a:solidFill>
                  <a:srgbClr val="5E9609"/>
                </a:solidFill>
                <a:latin typeface="Arial Unicode MS" panose="020B0604020202020204" pitchFamily="34" charset="-128"/>
                <a:ea typeface="Arial Unicode MS" panose="020B0604020202020204" pitchFamily="34" charset="-128"/>
                <a:cs typeface="Arial Unicode MS" panose="020B0604020202020204" pitchFamily="34" charset="-128"/>
              </a:rPr>
              <a:t>Frequently Asked Questions</a:t>
            </a:r>
          </a:p>
          <a:p>
            <a:pPr marL="342900" indent="-342900">
              <a:buFont typeface="Wingdings" panose="05000000000000000000" pitchFamily="2" charset="2"/>
              <a:buChar char="ü"/>
            </a:pPr>
            <a:r>
              <a:rPr lang="en-US" sz="2000" i="1" dirty="0">
                <a:solidFill>
                  <a:srgbClr val="5E9609"/>
                </a:solidFill>
                <a:latin typeface="Arial Unicode MS" panose="020B0604020202020204" pitchFamily="34" charset="-128"/>
                <a:ea typeface="Arial Unicode MS" panose="020B0604020202020204" pitchFamily="34" charset="-128"/>
                <a:cs typeface="Arial Unicode MS" panose="020B0604020202020204" pitchFamily="34" charset="-128"/>
              </a:rPr>
              <a:t>Course Descriptions/Essential Standards</a:t>
            </a:r>
          </a:p>
          <a:p>
            <a:pPr marL="342900" indent="-342900">
              <a:buFont typeface="Wingdings" panose="05000000000000000000" pitchFamily="2" charset="2"/>
              <a:buChar char="ü"/>
            </a:pPr>
            <a:r>
              <a:rPr lang="en-US" sz="2000" i="1" dirty="0">
                <a:solidFill>
                  <a:srgbClr val="5E9609"/>
                </a:solidFill>
                <a:latin typeface="Arial Unicode MS" panose="020B0604020202020204" pitchFamily="34" charset="-128"/>
                <a:ea typeface="Arial Unicode MS" panose="020B0604020202020204" pitchFamily="34" charset="-128"/>
                <a:cs typeface="Arial Unicode MS" panose="020B0604020202020204" pitchFamily="34" charset="-128"/>
              </a:rPr>
              <a:t>Contact Information</a:t>
            </a:r>
          </a:p>
          <a:p>
            <a:pPr marL="342900" indent="-342900">
              <a:buFont typeface="Wingdings" panose="05000000000000000000" pitchFamily="2" charset="2"/>
              <a:buChar char="ü"/>
            </a:pPr>
            <a:r>
              <a:rPr lang="en-US" sz="2000" i="1" dirty="0">
                <a:solidFill>
                  <a:srgbClr val="5E9609"/>
                </a:solidFill>
                <a:latin typeface="Arial Unicode MS" panose="020B0604020202020204" pitchFamily="34" charset="-128"/>
                <a:ea typeface="Arial Unicode MS" panose="020B0604020202020204" pitchFamily="34" charset="-128"/>
                <a:cs typeface="Arial Unicode MS" panose="020B0604020202020204" pitchFamily="34" charset="-128"/>
              </a:rPr>
              <a:t>Helpful Websites</a:t>
            </a:r>
          </a:p>
          <a:p>
            <a:pPr marL="342900" indent="-342900">
              <a:buFont typeface="Wingdings" panose="05000000000000000000" pitchFamily="2" charset="2"/>
              <a:buChar char="ü"/>
            </a:pPr>
            <a:r>
              <a:rPr lang="en-US" sz="2000" i="1" dirty="0">
                <a:solidFill>
                  <a:srgbClr val="5E9609"/>
                </a:solidFill>
                <a:latin typeface="Arial Unicode MS" panose="020B0604020202020204" pitchFamily="34" charset="-128"/>
                <a:ea typeface="Arial Unicode MS" panose="020B0604020202020204" pitchFamily="34" charset="-128"/>
                <a:cs typeface="Arial Unicode MS" panose="020B0604020202020204" pitchFamily="34" charset="-128"/>
              </a:rPr>
              <a:t>Grading for Learning Video</a:t>
            </a:r>
            <a:endParaRPr lang="en-US" sz="2200" i="1" dirty="0">
              <a:solidFill>
                <a:srgbClr val="5E9609"/>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8" name="Picture 7" descr="A picture containing object&#10;&#10;Description generated with high confidence">
            <a:extLst>
              <a:ext uri="{FF2B5EF4-FFF2-40B4-BE49-F238E27FC236}">
                <a16:creationId xmlns:a16="http://schemas.microsoft.com/office/drawing/2014/main" id="{4BADB924-688C-473F-88EF-4FF0188F7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31" y="5820731"/>
            <a:ext cx="712661" cy="702180"/>
          </a:xfrm>
          <a:prstGeom prst="rect">
            <a:avLst/>
          </a:prstGeom>
        </p:spPr>
      </p:pic>
      <p:pic>
        <p:nvPicPr>
          <p:cNvPr id="9" name="Picture 8">
            <a:extLst>
              <a:ext uri="{FF2B5EF4-FFF2-40B4-BE49-F238E27FC236}">
                <a16:creationId xmlns:a16="http://schemas.microsoft.com/office/drawing/2014/main" id="{A6718A3D-C03A-4807-BC29-3F178ED264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4001" y="5850023"/>
            <a:ext cx="1064619" cy="694709"/>
          </a:xfrm>
          <a:prstGeom prst="rect">
            <a:avLst/>
          </a:prstGeom>
        </p:spPr>
      </p:pic>
      <p:pic>
        <p:nvPicPr>
          <p:cNvPr id="10" name="Picture 9" descr="A close up of a sign&#10;&#10;Description generated with high confidence">
            <a:extLst>
              <a:ext uri="{FF2B5EF4-FFF2-40B4-BE49-F238E27FC236}">
                <a16:creationId xmlns:a16="http://schemas.microsoft.com/office/drawing/2014/main" id="{26325C17-1E08-45FD-B3A7-2CBA6B678C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5014" y="5820731"/>
            <a:ext cx="685896" cy="724001"/>
          </a:xfrm>
          <a:prstGeom prst="rect">
            <a:avLst/>
          </a:prstGeom>
        </p:spPr>
      </p:pic>
      <p:sp>
        <p:nvSpPr>
          <p:cNvPr id="11" name="Rectangle 10">
            <a:extLst>
              <a:ext uri="{FF2B5EF4-FFF2-40B4-BE49-F238E27FC236}">
                <a16:creationId xmlns:a16="http://schemas.microsoft.com/office/drawing/2014/main" id="{6C21EFF6-4AA4-4D58-A06A-55D0A68CEC06}"/>
              </a:ext>
            </a:extLst>
          </p:cNvPr>
          <p:cNvSpPr/>
          <p:nvPr/>
        </p:nvSpPr>
        <p:spPr>
          <a:xfrm>
            <a:off x="1836240" y="321218"/>
            <a:ext cx="8071440" cy="923330"/>
          </a:xfrm>
          <a:prstGeom prst="rect">
            <a:avLst/>
          </a:prstGeom>
          <a:noFill/>
        </p:spPr>
        <p:txBody>
          <a:bodyPr wrap="none" lIns="91440" tIns="45720" rIns="91440" bIns="45720">
            <a:spAutoFit/>
          </a:bodyPr>
          <a:lstStyle/>
          <a:p>
            <a:pPr algn="ctr"/>
            <a:r>
              <a:rPr lang="en-US" sz="5400" b="0" cap="none" spc="0" dirty="0">
                <a:ln w="0"/>
                <a:solidFill>
                  <a:srgbClr val="5E9609"/>
                </a:solidFill>
                <a:effectLst>
                  <a:outerShdw blurRad="38100" dist="19050" dir="2700000" algn="tl" rotWithShape="0">
                    <a:schemeClr val="dk1">
                      <a:alpha val="40000"/>
                    </a:scheme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Helpful Parent Resources</a:t>
            </a:r>
          </a:p>
        </p:txBody>
      </p:sp>
    </p:spTree>
    <p:extLst>
      <p:ext uri="{BB962C8B-B14F-4D97-AF65-F5344CB8AC3E}">
        <p14:creationId xmlns:p14="http://schemas.microsoft.com/office/powerpoint/2010/main" val="1748757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581</Words>
  <Application>Microsoft Office PowerPoint</Application>
  <PresentationFormat>Widescreen</PresentationFormat>
  <Paragraphs>66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 Unicode MS</vt:lpstr>
      <vt:lpstr>Arial</vt:lpstr>
      <vt:lpstr>Calibri</vt:lpstr>
      <vt:lpstr>Calibri Light</vt:lpstr>
      <vt:lpstr>Wingdings</vt:lpstr>
      <vt:lpstr>Office Theme</vt:lpstr>
      <vt:lpstr>Mastery Connect  Parent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StevenGromala</dc:creator>
  <cp:lastModifiedBy>StevenGromala</cp:lastModifiedBy>
  <cp:revision>19</cp:revision>
  <dcterms:created xsi:type="dcterms:W3CDTF">2017-10-10T12:26:37Z</dcterms:created>
  <dcterms:modified xsi:type="dcterms:W3CDTF">2017-10-10T20:49:49Z</dcterms:modified>
</cp:coreProperties>
</file>